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41" r:id="rId1"/>
    <p:sldMasterId id="2147483853" r:id="rId2"/>
  </p:sldMasterIdLst>
  <p:notesMasterIdLst>
    <p:notesMasterId r:id="rId93"/>
  </p:notesMasterIdLst>
  <p:sldIdLst>
    <p:sldId id="425" r:id="rId3"/>
    <p:sldId id="277" r:id="rId4"/>
    <p:sldId id="259" r:id="rId5"/>
    <p:sldId id="260" r:id="rId6"/>
    <p:sldId id="262" r:id="rId7"/>
    <p:sldId id="264" r:id="rId8"/>
    <p:sldId id="265" r:id="rId9"/>
    <p:sldId id="266" r:id="rId10"/>
    <p:sldId id="344" r:id="rId11"/>
    <p:sldId id="352" r:id="rId12"/>
    <p:sldId id="424" r:id="rId13"/>
    <p:sldId id="426" r:id="rId14"/>
    <p:sldId id="353" r:id="rId15"/>
    <p:sldId id="360" r:id="rId16"/>
    <p:sldId id="427" r:id="rId17"/>
    <p:sldId id="428" r:id="rId18"/>
    <p:sldId id="371" r:id="rId19"/>
    <p:sldId id="374" r:id="rId20"/>
    <p:sldId id="375" r:id="rId21"/>
    <p:sldId id="376" r:id="rId22"/>
    <p:sldId id="378" r:id="rId23"/>
    <p:sldId id="438" r:id="rId24"/>
    <p:sldId id="440" r:id="rId25"/>
    <p:sldId id="486" r:id="rId26"/>
    <p:sldId id="487" r:id="rId27"/>
    <p:sldId id="488" r:id="rId28"/>
    <p:sldId id="489" r:id="rId29"/>
    <p:sldId id="490" r:id="rId30"/>
    <p:sldId id="491" r:id="rId31"/>
    <p:sldId id="492" r:id="rId32"/>
    <p:sldId id="463" r:id="rId33"/>
    <p:sldId id="465" r:id="rId34"/>
    <p:sldId id="466" r:id="rId35"/>
    <p:sldId id="467" r:id="rId36"/>
    <p:sldId id="493" r:id="rId37"/>
    <p:sldId id="480" r:id="rId38"/>
    <p:sldId id="481" r:id="rId39"/>
    <p:sldId id="482" r:id="rId40"/>
    <p:sldId id="483" r:id="rId41"/>
    <p:sldId id="494" r:id="rId42"/>
    <p:sldId id="485" r:id="rId43"/>
    <p:sldId id="383" r:id="rId44"/>
    <p:sldId id="384" r:id="rId45"/>
    <p:sldId id="385" r:id="rId46"/>
    <p:sldId id="386" r:id="rId47"/>
    <p:sldId id="257" r:id="rId48"/>
    <p:sldId id="267" r:id="rId49"/>
    <p:sldId id="268" r:id="rId50"/>
    <p:sldId id="291" r:id="rId51"/>
    <p:sldId id="293" r:id="rId52"/>
    <p:sldId id="292" r:id="rId53"/>
    <p:sldId id="269" r:id="rId54"/>
    <p:sldId id="345" r:id="rId55"/>
    <p:sldId id="270" r:id="rId56"/>
    <p:sldId id="287" r:id="rId57"/>
    <p:sldId id="272" r:id="rId58"/>
    <p:sldId id="273" r:id="rId59"/>
    <p:sldId id="275" r:id="rId60"/>
    <p:sldId id="290" r:id="rId61"/>
    <p:sldId id="429" r:id="rId62"/>
    <p:sldId id="279" r:id="rId63"/>
    <p:sldId id="281" r:id="rId64"/>
    <p:sldId id="285" r:id="rId65"/>
    <p:sldId id="387" r:id="rId66"/>
    <p:sldId id="388" r:id="rId67"/>
    <p:sldId id="431" r:id="rId68"/>
    <p:sldId id="430" r:id="rId69"/>
    <p:sldId id="390" r:id="rId70"/>
    <p:sldId id="391" r:id="rId71"/>
    <p:sldId id="393" r:id="rId72"/>
    <p:sldId id="394" r:id="rId73"/>
    <p:sldId id="395" r:id="rId74"/>
    <p:sldId id="397" r:id="rId75"/>
    <p:sldId id="433" r:id="rId76"/>
    <p:sldId id="434" r:id="rId77"/>
    <p:sldId id="432" r:id="rId78"/>
    <p:sldId id="400" r:id="rId79"/>
    <p:sldId id="401" r:id="rId80"/>
    <p:sldId id="403" r:id="rId81"/>
    <p:sldId id="405" r:id="rId82"/>
    <p:sldId id="406" r:id="rId83"/>
    <p:sldId id="407" r:id="rId84"/>
    <p:sldId id="408" r:id="rId85"/>
    <p:sldId id="435" r:id="rId86"/>
    <p:sldId id="437" r:id="rId87"/>
    <p:sldId id="410" r:id="rId88"/>
    <p:sldId id="411" r:id="rId89"/>
    <p:sldId id="417" r:id="rId90"/>
    <p:sldId id="419" r:id="rId91"/>
    <p:sldId id="421" r:id="rId9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9771" autoAdjust="0"/>
  </p:normalViewPr>
  <p:slideViewPr>
    <p:cSldViewPr snapToGrid="0">
      <p:cViewPr>
        <p:scale>
          <a:sx n="120" d="100"/>
          <a:sy n="120" d="100"/>
        </p:scale>
        <p:origin x="-234" y="1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viewProps" Target="viewProps.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tableStyles" Target="tableStyle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CDF0D5B-20D0-451E-9929-01DD41229F26}" type="datetimeFigureOut">
              <a:rPr lang="en-US" smtClean="0"/>
              <a:t>2/16/2026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CC7F4D-9CA9-4790-89E1-1D1A31B2E332}" type="slidenum">
              <a:rPr lang="en-US" smtClean="0"/>
              <a:t>‹#›</a:t>
            </a:fld>
            <a:endParaRPr lang="en-US"/>
          </a:p>
        </p:txBody>
      </p:sp>
    </p:spTree>
    <p:extLst>
      <p:ext uri="{BB962C8B-B14F-4D97-AF65-F5344CB8AC3E}">
        <p14:creationId xmlns:p14="http://schemas.microsoft.com/office/powerpoint/2010/main" val="10908508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xmlns="" id="{19F9D7A2-2744-43B9-A5C0-440C01C9409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xmlns="" id="{E0D6C54A-A76A-4BDF-978E-8A9F28E3AB7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2532" name="Slide Number Placeholder 3">
            <a:extLst>
              <a:ext uri="{FF2B5EF4-FFF2-40B4-BE49-F238E27FC236}">
                <a16:creationId xmlns:a16="http://schemas.microsoft.com/office/drawing/2014/main" xmlns="" id="{4E8FA24D-84EE-4609-B715-CC076D338D2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2D1F9C4-BC16-44C4-8CF8-97163DF2450C}" type="slidenum">
              <a:rPr lang="en-US" altLang="en-US"/>
              <a:pPr>
                <a:spcBef>
                  <a:spcPct val="0"/>
                </a:spcBef>
              </a:pPr>
              <a:t>48</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bwMode="auto">
          <a:noFill/>
          <a:ln>
            <a:solidFill>
              <a:srgbClr val="000000"/>
            </a:solidFill>
            <a:miter lim="800000"/>
            <a:headEnd/>
            <a:tailEnd/>
          </a:ln>
        </p:spPr>
      </p:sp>
      <p:sp>
        <p:nvSpPr>
          <p:cNvPr id="4403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4403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5AB2283-5515-48DC-A632-82424C5468DF}" type="slidenum">
              <a:rPr lang="en-US" smtClean="0"/>
              <a:pPr/>
              <a:t>83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37DC340-4BE7-4DA4-8164-06C0BCCA9B4A}" type="slidenum">
              <a:rPr lang="en-US" smtClean="0"/>
              <a:pPr/>
              <a:t>84</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D4362E-95F3-46D5-BCCA-EBE27941A7D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4508AAA8-8158-4DD3-9AF2-66A1D7AABD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BB6B9577-87F0-46BF-80ED-066090BE3DE9}"/>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5" name="Footer Placeholder 4">
            <a:extLst>
              <a:ext uri="{FF2B5EF4-FFF2-40B4-BE49-F238E27FC236}">
                <a16:creationId xmlns:a16="http://schemas.microsoft.com/office/drawing/2014/main" xmlns="" id="{43326FC1-CBFE-40BB-97BF-4DC93D63FE8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72CCA99D-0979-4414-957D-9B6FDCF37308}"/>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958023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6A1D96B-6C03-49F4-B222-20FA12C2AE6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C4D14292-2BBE-4874-8CD7-1E91A625CCD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498549B7-6134-4DC5-9F8A-A42B839A5886}"/>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5" name="Footer Placeholder 4">
            <a:extLst>
              <a:ext uri="{FF2B5EF4-FFF2-40B4-BE49-F238E27FC236}">
                <a16:creationId xmlns:a16="http://schemas.microsoft.com/office/drawing/2014/main" xmlns="" id="{191BDAB3-0892-4117-81C0-9B8ED0DCB4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D43410CC-3326-40A4-BC6C-041E019A519C}"/>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26177969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D9C2B64D-5CEC-4821-AFC7-39130570F9D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E90DDB70-A691-40DE-85B8-51F8CCD7034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824D7E4-932C-4C82-8E72-F1BDF97AB89E}"/>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5" name="Footer Placeholder 4">
            <a:extLst>
              <a:ext uri="{FF2B5EF4-FFF2-40B4-BE49-F238E27FC236}">
                <a16:creationId xmlns:a16="http://schemas.microsoft.com/office/drawing/2014/main" xmlns="" id="{7A65632D-BD2B-4496-99DB-999D213385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57271A5-7FA2-4365-91AB-D4F22D7D8246}"/>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42125947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12000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4106778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668315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473484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1587100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7485456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16516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35877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82FE60C-07B7-4BEA-8A7A-CEA10FF10D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42DA85B6-86CD-4B48-80CF-9783F22FD158}"/>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B084EAB-F2CD-4EE9-BBC4-E69B932973D0}"/>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5" name="Footer Placeholder 4">
            <a:extLst>
              <a:ext uri="{FF2B5EF4-FFF2-40B4-BE49-F238E27FC236}">
                <a16:creationId xmlns:a16="http://schemas.microsoft.com/office/drawing/2014/main" xmlns="" id="{CA426987-C05B-4D87-8CE4-1D75B2ED4C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473D8FB2-C4E5-45A9-8556-329133F0940B}"/>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13269956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9311277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70821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680516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E97FB9F-B5BE-4D51-9393-D06EDD99ADB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82539E5D-3B27-4A38-A28A-086ACEF9E83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5A24FD28-A2D3-4858-B09E-9CE2B3D9CCE2}"/>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5" name="Footer Placeholder 4">
            <a:extLst>
              <a:ext uri="{FF2B5EF4-FFF2-40B4-BE49-F238E27FC236}">
                <a16:creationId xmlns:a16="http://schemas.microsoft.com/office/drawing/2014/main" xmlns="" id="{9E372D4F-DA0E-4A65-8256-773B2BE9F3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30D923C-D146-4539-A93B-E9A4D11523D8}"/>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42874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24FCFBB-714F-4FD3-8002-DC1ED81026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70AABF6F-52E4-4C2E-8B1D-730E3E53A5B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41C5F26C-B7A1-489A-B2AC-982BC7382A28}"/>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02D3F863-64BF-4377-9DE9-4BA11A10C475}"/>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6" name="Footer Placeholder 5">
            <a:extLst>
              <a:ext uri="{FF2B5EF4-FFF2-40B4-BE49-F238E27FC236}">
                <a16:creationId xmlns:a16="http://schemas.microsoft.com/office/drawing/2014/main" xmlns="" id="{41D4E134-8402-452B-9BB0-BE74B433F9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149B29B3-415F-4FDC-BFF0-3DD3AAAAA504}"/>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4482739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654E703-2BBC-4137-BCFB-A30195D87F5C}"/>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F4D32297-1E0F-4535-8263-8BE3355272C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A56703A8-5DFF-4D30-A0EB-A3CCA242E04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6F7F6B26-E24E-41CA-8B0F-C48D55A57C6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F23A1BCB-2624-4E73-B03C-A927C20EED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B3E76234-D4D9-41F6-A6A4-D6868310CFEC}"/>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8" name="Footer Placeholder 7">
            <a:extLst>
              <a:ext uri="{FF2B5EF4-FFF2-40B4-BE49-F238E27FC236}">
                <a16:creationId xmlns:a16="http://schemas.microsoft.com/office/drawing/2014/main" xmlns="" id="{F887F71A-2694-41D8-B52F-667DDB5CF70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C3CB96E4-8962-4E95-B546-A0647DE76115}"/>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28835844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27A345-C2FE-4106-B156-D70FDF42B0A8}"/>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14D23126-A823-4337-9045-4AC6A7E56B87}"/>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4" name="Footer Placeholder 3">
            <a:extLst>
              <a:ext uri="{FF2B5EF4-FFF2-40B4-BE49-F238E27FC236}">
                <a16:creationId xmlns:a16="http://schemas.microsoft.com/office/drawing/2014/main" xmlns="" id="{5AF85851-DE36-4351-8282-36BA4A9BC02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26E113CC-C56A-4EFB-8425-2069ED70EBA4}"/>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6103490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74F80C03-B126-4D55-ACBD-F8348443D5E3}"/>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3" name="Footer Placeholder 2">
            <a:extLst>
              <a:ext uri="{FF2B5EF4-FFF2-40B4-BE49-F238E27FC236}">
                <a16:creationId xmlns:a16="http://schemas.microsoft.com/office/drawing/2014/main" xmlns="" id="{33B56B99-7D5F-4B71-9C00-D605CB1BA08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40561F24-D302-4F6E-B457-055672C04DE4}"/>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963990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26756B2-671C-4D68-AF4A-F43CE5B2F9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17D6D527-B27F-4EA0-BA0F-2F16B604887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8DECD01D-E84C-42FD-BB28-686F75398F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627DD9F5-79EE-482F-A103-4D1CF17F757F}"/>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6" name="Footer Placeholder 5">
            <a:extLst>
              <a:ext uri="{FF2B5EF4-FFF2-40B4-BE49-F238E27FC236}">
                <a16:creationId xmlns:a16="http://schemas.microsoft.com/office/drawing/2014/main" xmlns="" id="{59794C48-94C0-4C7C-ACEA-6B25F451B84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0A6070B-75B7-4B5C-83E8-9AF8716EAFB6}"/>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5527171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A3E4E3A-CAAC-447C-BF1A-29E86F53FA2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AD5BF22D-0AE8-4621-885F-BAF27FBC0E4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B4114BFB-A548-4F50-BC88-3EF0DE8BEB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C5C93A49-91DB-4770-B53B-DCBFBCAD98FA}"/>
              </a:ext>
            </a:extLst>
          </p:cNvPr>
          <p:cNvSpPr>
            <a:spLocks noGrp="1"/>
          </p:cNvSpPr>
          <p:nvPr>
            <p:ph type="dt" sz="half" idx="10"/>
          </p:nvPr>
        </p:nvSpPr>
        <p:spPr/>
        <p:txBody>
          <a:bodyPr/>
          <a:lstStyle/>
          <a:p>
            <a:fld id="{9D71B7EA-F128-49E6-BBB2-547022CFC318}" type="datetimeFigureOut">
              <a:rPr lang="en-US" smtClean="0"/>
              <a:t>2/16/2026</a:t>
            </a:fld>
            <a:endParaRPr lang="en-US"/>
          </a:p>
        </p:txBody>
      </p:sp>
      <p:sp>
        <p:nvSpPr>
          <p:cNvPr id="6" name="Footer Placeholder 5">
            <a:extLst>
              <a:ext uri="{FF2B5EF4-FFF2-40B4-BE49-F238E27FC236}">
                <a16:creationId xmlns:a16="http://schemas.microsoft.com/office/drawing/2014/main" xmlns="" id="{6EE3C17E-F473-43C4-A9AB-299DE83472F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45CFC915-FCCE-485A-95A6-DAC83061DB47}"/>
              </a:ext>
            </a:extLst>
          </p:cNvPr>
          <p:cNvSpPr>
            <a:spLocks noGrp="1"/>
          </p:cNvSpPr>
          <p:nvPr>
            <p:ph type="sldNum" sz="quarter" idx="12"/>
          </p:nvPr>
        </p:nvSpPr>
        <p:spPr/>
        <p:txBody>
          <a:bodyPr/>
          <a:lstStyle/>
          <a:p>
            <a:fld id="{7E29E044-7C00-4D71-9DAE-B4891F44ABB6}" type="slidenum">
              <a:rPr lang="en-US" smtClean="0"/>
              <a:t>‹#›</a:t>
            </a:fld>
            <a:endParaRPr lang="en-US"/>
          </a:p>
        </p:txBody>
      </p:sp>
    </p:spTree>
    <p:extLst>
      <p:ext uri="{BB962C8B-B14F-4D97-AF65-F5344CB8AC3E}">
        <p14:creationId xmlns:p14="http://schemas.microsoft.com/office/powerpoint/2010/main" val="37509122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98F8F068-054C-4D95-8CFF-83CB185F37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35D8BEEF-FAC6-40AD-A2AB-B7495C5E0B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758DC9E-F4C1-442C-9224-B1AFF5FA617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D71B7EA-F128-49E6-BBB2-547022CFC318}" type="datetimeFigureOut">
              <a:rPr lang="en-US" smtClean="0"/>
              <a:t>2/16/2026</a:t>
            </a:fld>
            <a:endParaRPr lang="en-US"/>
          </a:p>
        </p:txBody>
      </p:sp>
      <p:sp>
        <p:nvSpPr>
          <p:cNvPr id="5" name="Footer Placeholder 4">
            <a:extLst>
              <a:ext uri="{FF2B5EF4-FFF2-40B4-BE49-F238E27FC236}">
                <a16:creationId xmlns:a16="http://schemas.microsoft.com/office/drawing/2014/main" xmlns="" id="{40D90C93-AE45-47FA-97E8-917B37C67C0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4F6782C1-52BB-4F3A-9212-4F0ADDA3537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E29E044-7C00-4D71-9DAE-B4891F44ABB6}" type="slidenum">
              <a:rPr lang="en-US" smtClean="0"/>
              <a:t>‹#›</a:t>
            </a:fld>
            <a:endParaRPr lang="en-US"/>
          </a:p>
        </p:txBody>
      </p:sp>
    </p:spTree>
    <p:extLst>
      <p:ext uri="{BB962C8B-B14F-4D97-AF65-F5344CB8AC3E}">
        <p14:creationId xmlns:p14="http://schemas.microsoft.com/office/powerpoint/2010/main" val="3303018437"/>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A41DED-10C8-4E0A-AA2E-1BD868C29A11}" type="datetimeFigureOut">
              <a:rPr lang="en-US" smtClean="0">
                <a:solidFill>
                  <a:prstClr val="black">
                    <a:tint val="75000"/>
                  </a:prstClr>
                </a:solidFill>
              </a:rPr>
              <a:pPr/>
              <a:t>2/16/2026</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E13A36-85DC-4B57-BE24-F787240074D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4909252"/>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jpeg"/><Relationship Id="rId4" Type="http://schemas.openxmlformats.org/officeDocument/2006/relationships/image" Target="../media/image24.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xml"/><Relationship Id="rId4" Type="http://schemas.openxmlformats.org/officeDocument/2006/relationships/image" Target="../media/image45.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2.xml"/><Relationship Id="rId5" Type="http://schemas.openxmlformats.org/officeDocument/2006/relationships/image" Target="../media/image49.jpeg"/><Relationship Id="rId4" Type="http://schemas.openxmlformats.org/officeDocument/2006/relationships/image" Target="../media/image4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7.xml"/><Relationship Id="rId4" Type="http://schemas.openxmlformats.org/officeDocument/2006/relationships/image" Target="../media/image60.jpe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6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4"/>
          <p:cNvSpPr>
            <a:spLocks noChangeArrowheads="1"/>
          </p:cNvSpPr>
          <p:nvPr/>
        </p:nvSpPr>
        <p:spPr bwMode="auto">
          <a:xfrm>
            <a:off x="1" y="1752600"/>
            <a:ext cx="12191999" cy="2590800"/>
          </a:xfrm>
          <a:prstGeom prst="rect">
            <a:avLst/>
          </a:pr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0" scaled="1"/>
            <a:tileRect/>
          </a:gradFill>
          <a:ln>
            <a:noFill/>
            <a:headEnd/>
            <a:tailEnd/>
          </a:ln>
          <a:effectLst>
            <a:outerShdw blurRad="50800" dist="38100" dir="5400000" algn="t" rotWithShape="0">
              <a:prstClr val="black">
                <a:alpha val="40000"/>
              </a:prstClr>
            </a:outerShdw>
          </a:effectLst>
        </p:spPr>
        <p:style>
          <a:lnRef idx="1">
            <a:schemeClr val="accent5"/>
          </a:lnRef>
          <a:fillRef idx="3">
            <a:schemeClr val="accent5"/>
          </a:fillRef>
          <a:effectRef idx="2">
            <a:schemeClr val="accent5"/>
          </a:effectRef>
          <a:fontRef idx="minor">
            <a:schemeClr val="lt1"/>
          </a:fontRef>
        </p:style>
        <p:txBody>
          <a:bodyPr anchor="ctr"/>
          <a:lstStyle/>
          <a:p>
            <a:pPr marL="514350" indent="-514350">
              <a:buFontTx/>
              <a:buAutoNum type="arabicPeriod"/>
            </a:pPr>
            <a:r>
              <a:rPr lang="sr-Latn-RS" sz="3500" b="1">
                <a:solidFill>
                  <a:prstClr val="white"/>
                </a:solidFill>
                <a:latin typeface="Palatino Linotype" pitchFamily="18" charset="0"/>
              </a:rPr>
              <a:t>Embryology of the </a:t>
            </a:r>
            <a:r>
              <a:rPr lang="sr-Latn-RS" sz="3500" b="1" smtClean="0">
                <a:solidFill>
                  <a:prstClr val="white"/>
                </a:solidFill>
                <a:latin typeface="Palatino Linotype" pitchFamily="18" charset="0"/>
              </a:rPr>
              <a:t>ear</a:t>
            </a:r>
            <a:endParaRPr lang="en-US" sz="3500" b="1" smtClean="0">
              <a:solidFill>
                <a:prstClr val="white"/>
              </a:solidFill>
              <a:latin typeface="Palatino Linotype" pitchFamily="18" charset="0"/>
            </a:endParaRPr>
          </a:p>
          <a:p>
            <a:pPr marL="514350" indent="-514350">
              <a:buFontTx/>
              <a:buAutoNum type="arabicPeriod"/>
            </a:pPr>
            <a:r>
              <a:rPr lang="sr-Latn-RS" sz="3500" b="1">
                <a:solidFill>
                  <a:prstClr val="white"/>
                </a:solidFill>
                <a:latin typeface="Palatino Linotype" pitchFamily="18" charset="0"/>
              </a:rPr>
              <a:t>Basics of </a:t>
            </a:r>
            <a:r>
              <a:rPr lang="sr-Latn-RS" sz="3500" b="1" smtClean="0">
                <a:solidFill>
                  <a:prstClr val="white"/>
                </a:solidFill>
                <a:latin typeface="Palatino Linotype" pitchFamily="18" charset="0"/>
              </a:rPr>
              <a:t>audiology</a:t>
            </a:r>
            <a:endParaRPr lang="en-US" sz="3500" b="1" smtClean="0">
              <a:solidFill>
                <a:prstClr val="white"/>
              </a:solidFill>
              <a:latin typeface="Palatino Linotype" pitchFamily="18" charset="0"/>
            </a:endParaRPr>
          </a:p>
          <a:p>
            <a:pPr marL="514350" indent="-514350">
              <a:buFontTx/>
              <a:buAutoNum type="arabicPeriod"/>
            </a:pPr>
            <a:r>
              <a:rPr lang="en-US" sz="3500" b="1">
                <a:solidFill>
                  <a:prstClr val="white"/>
                </a:solidFill>
                <a:latin typeface="Palatino Linotype" pitchFamily="18" charset="0"/>
              </a:rPr>
              <a:t>Congenital malformations of the </a:t>
            </a:r>
            <a:r>
              <a:rPr lang="en-US" sz="3500" b="1" smtClean="0">
                <a:solidFill>
                  <a:prstClr val="white"/>
                </a:solidFill>
                <a:latin typeface="Palatino Linotype" pitchFamily="18" charset="0"/>
              </a:rPr>
              <a:t>ear</a:t>
            </a:r>
          </a:p>
          <a:p>
            <a:pPr marL="514350" indent="-514350">
              <a:buFontTx/>
              <a:buAutoNum type="arabicPeriod"/>
            </a:pPr>
            <a:r>
              <a:rPr lang="en-US" sz="3500" b="1">
                <a:solidFill>
                  <a:prstClr val="white"/>
                </a:solidFill>
                <a:latin typeface="Palatino Linotype" pitchFamily="18" charset="0"/>
              </a:rPr>
              <a:t>Inflammation of the external ear</a:t>
            </a:r>
            <a:endParaRPr lang="sr-Latn-RS" sz="3500" b="1" dirty="0">
              <a:solidFill>
                <a:prstClr val="white"/>
              </a:solidFill>
              <a:latin typeface="Palatino Linotype" pitchFamily="18" charset="0"/>
            </a:endParaRPr>
          </a:p>
        </p:txBody>
      </p:sp>
    </p:spTree>
    <p:extLst>
      <p:ext uri="{BB962C8B-B14F-4D97-AF65-F5344CB8AC3E}">
        <p14:creationId xmlns:p14="http://schemas.microsoft.com/office/powerpoint/2010/main" val="16323621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Content Placeholder 1"/>
          <p:cNvSpPr>
            <a:spLocks noGrp="1"/>
          </p:cNvSpPr>
          <p:nvPr>
            <p:ph idx="1"/>
          </p:nvPr>
        </p:nvSpPr>
        <p:spPr>
          <a:xfrm>
            <a:off x="1068788" y="1992603"/>
            <a:ext cx="10515600" cy="2022806"/>
          </a:xfrm>
        </p:spPr>
        <p:txBody>
          <a:bodyPr/>
          <a:lstStyle/>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itchFamily="18" charset="0"/>
              </a:rPr>
              <a:t>Audiology studies phenomena related to hearing, with the task of early detection of hearing impairment and rehabilitation.</a:t>
            </a:r>
          </a:p>
          <a:p>
            <a:pPr eaLnBrk="1" hangingPunct="1"/>
            <a:endParaRPr lang="en-US" altLang="en-US" sz="2000" smtClean="0">
              <a:latin typeface="Palatino Linotype" panose="02040502050505030304" pitchFamily="18" charset="0"/>
              <a:cs typeface="Times New Roman" pitchFamily="18" charset="0"/>
            </a:endParaRPr>
          </a:p>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itchFamily="18" charset="0"/>
              </a:rPr>
              <a:t>Along with sight, hearing is of primary importance for the social life of a person.</a:t>
            </a:r>
          </a:p>
        </p:txBody>
      </p:sp>
      <p:sp>
        <p:nvSpPr>
          <p:cNvPr id="4"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prstClr val="white"/>
                </a:solidFill>
                <a:latin typeface="Palatino Linotype" pitchFamily="18" charset="0"/>
              </a:rPr>
              <a:t>Basics of audiology</a:t>
            </a:r>
            <a:endParaRPr lang="en-US" sz="3500" b="1" dirty="0">
              <a:solidFill>
                <a:prstClr val="white"/>
              </a:solidFill>
              <a:latin typeface="Palatino Linotype" pitchFamily="18" charset="0"/>
            </a:endParaRPr>
          </a:p>
        </p:txBody>
      </p:sp>
    </p:spTree>
    <p:extLst>
      <p:ext uri="{BB962C8B-B14F-4D97-AF65-F5344CB8AC3E}">
        <p14:creationId xmlns:p14="http://schemas.microsoft.com/office/powerpoint/2010/main" val="16447756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40" name="Picture 4" descr="anatomyEa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55850" y="1856520"/>
            <a:ext cx="7480300" cy="372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FF0000"/>
                </a:solidFill>
                <a:latin typeface="Palatino Linotype" pitchFamily="18" charset="0"/>
              </a:rPr>
              <a:t>Anatomy of the hearing system</a:t>
            </a:r>
            <a:endParaRPr lang="ru-RU" sz="3500" b="1" dirty="0">
              <a:solidFill>
                <a:srgbClr val="FF0000"/>
              </a:solidFill>
              <a:latin typeface="Palatino Linotype" pitchFamily="18" charset="0"/>
            </a:endParaRPr>
          </a:p>
        </p:txBody>
      </p:sp>
    </p:spTree>
    <p:extLst>
      <p:ext uri="{BB962C8B-B14F-4D97-AF65-F5344CB8AC3E}">
        <p14:creationId xmlns:p14="http://schemas.microsoft.com/office/powerpoint/2010/main" val="19248669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FF0000"/>
                </a:solidFill>
                <a:latin typeface="Palatino Linotype" pitchFamily="18" charset="0"/>
              </a:rPr>
              <a:t>Tympanic membrane - eardrum</a:t>
            </a:r>
            <a:endParaRPr lang="ru-RU" sz="3500" b="1" dirty="0">
              <a:solidFill>
                <a:srgbClr val="FF0000"/>
              </a:solidFill>
              <a:latin typeface="Palatino Linotype" pitchFamily="18" charset="0"/>
            </a:endParaRPr>
          </a:p>
        </p:txBody>
      </p:sp>
      <p:pic>
        <p:nvPicPr>
          <p:cNvPr id="6" name="Content Placeholder 3" descr="OK - prozirna.jpg"/>
          <p:cNvPicPr>
            <a:picLocks noGrp="1" noChangeAspect="1"/>
          </p:cNvPicPr>
          <p:nvPr>
            <p:ph idx="1"/>
          </p:nvPr>
        </p:nvPicPr>
        <p:blipFill>
          <a:blip r:embed="rId2">
            <a:extLst>
              <a:ext uri="{28A0092B-C50C-407E-A947-70E740481C1C}">
                <a14:useLocalDpi xmlns:a14="http://schemas.microsoft.com/office/drawing/2010/main" val="0"/>
              </a:ext>
            </a:extLst>
          </a:blip>
          <a:srcRect/>
          <a:stretch>
            <a:fillRect/>
          </a:stretch>
        </p:blipFill>
        <p:spPr>
          <a:xfrm>
            <a:off x="95057" y="1219387"/>
            <a:ext cx="5740400" cy="4553260"/>
          </a:xfrm>
          <a:noFill/>
        </p:spPr>
      </p:pic>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835457" y="1208598"/>
            <a:ext cx="6282331" cy="4564049"/>
          </a:xfrm>
          <a:prstGeom prst="rect">
            <a:avLst/>
          </a:prstGeom>
          <a:noFill/>
        </p:spPr>
      </p:pic>
    </p:spTree>
    <p:extLst>
      <p:ext uri="{BB962C8B-B14F-4D97-AF65-F5344CB8AC3E}">
        <p14:creationId xmlns:p14="http://schemas.microsoft.com/office/powerpoint/2010/main" val="8461680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idx="1"/>
          </p:nvPr>
        </p:nvSpPr>
        <p:spPr/>
        <p:txBody>
          <a:bodyPr>
            <a:normAutofit fontScale="92500" lnSpcReduction="20000"/>
          </a:bodyPr>
          <a:lstStyle/>
          <a:p>
            <a:pPr eaLnBrk="1" hangingPunct="1">
              <a:buFont typeface="Wingdings" panose="05000000000000000000" pitchFamily="2" charset="2"/>
              <a:buChar char="§"/>
            </a:pPr>
            <a:r>
              <a:rPr lang="sr-Latn-RS" altLang="en-US" sz="2600" smtClean="0">
                <a:latin typeface="Palatino Linotype" panose="02040502050505030304" pitchFamily="18" charset="0"/>
                <a:ea typeface="Traditional Arabic" pitchFamily="18" charset="0"/>
                <a:cs typeface="Traditional Arabic" pitchFamily="18" charset="0"/>
              </a:rPr>
              <a:t>Eard</a:t>
            </a:r>
            <a:r>
              <a:rPr lang="en-US" altLang="en-US" sz="2600" smtClean="0">
                <a:latin typeface="Palatino Linotype" panose="02040502050505030304" pitchFamily="18" charset="0"/>
                <a:ea typeface="Traditional Arabic" pitchFamily="18" charset="0"/>
                <a:cs typeface="Traditional Arabic" pitchFamily="18" charset="0"/>
              </a:rPr>
              <a:t>rum – tympanic membrane</a:t>
            </a:r>
          </a:p>
          <a:p>
            <a:pPr lvl="1" eaLnBrk="1" hangingPunct="1"/>
            <a:r>
              <a:rPr lang="en-US" altLang="en-US" sz="2600" smtClean="0">
                <a:latin typeface="Palatino Linotype" panose="02040502050505030304" pitchFamily="18" charset="0"/>
                <a:ea typeface="Traditional Arabic" pitchFamily="18" charset="0"/>
                <a:cs typeface="Traditional Arabic" pitchFamily="18" charset="0"/>
              </a:rPr>
              <a:t>Pars tensa</a:t>
            </a:r>
          </a:p>
          <a:p>
            <a:pPr lvl="1" eaLnBrk="1" hangingPunct="1"/>
            <a:r>
              <a:rPr lang="en-US" altLang="en-US" sz="2600" smtClean="0">
                <a:latin typeface="Palatino Linotype" panose="02040502050505030304" pitchFamily="18" charset="0"/>
                <a:ea typeface="Traditional Arabic" pitchFamily="18" charset="0"/>
                <a:cs typeface="Traditional Arabic" pitchFamily="18" charset="0"/>
              </a:rPr>
              <a:t>Pars flaccid</a:t>
            </a:r>
          </a:p>
          <a:p>
            <a:pPr lvl="1" eaLnBrk="1" hangingPunct="1"/>
            <a:endParaRPr lang="en-US" altLang="en-US" sz="800" smtClean="0">
              <a:latin typeface="Palatino Linotype" panose="02040502050505030304" pitchFamily="18" charset="0"/>
              <a:ea typeface="Traditional Arabic" pitchFamily="18" charset="0"/>
              <a:cs typeface="Traditional Arabic" pitchFamily="18" charset="0"/>
            </a:endParaRPr>
          </a:p>
          <a:p>
            <a:pPr eaLnBrk="1" hangingPunct="1">
              <a:buFont typeface="Wingdings" panose="05000000000000000000" pitchFamily="2" charset="2"/>
              <a:buChar char="§"/>
            </a:pPr>
            <a:r>
              <a:rPr lang="en-US" altLang="en-US" sz="2600" smtClean="0">
                <a:latin typeface="Palatino Linotype" panose="02040502050505030304" pitchFamily="18" charset="0"/>
                <a:ea typeface="Traditional Arabic" pitchFamily="18" charset="0"/>
                <a:cs typeface="Traditional Arabic" pitchFamily="18" charset="0"/>
              </a:rPr>
              <a:t>Compartments of tympanic cavity</a:t>
            </a:r>
          </a:p>
          <a:p>
            <a:pPr lvl="1"/>
            <a:r>
              <a:rPr lang="en-US" altLang="en-US" sz="2600" smtClean="0">
                <a:latin typeface="Palatino Linotype" panose="02040502050505030304" pitchFamily="18" charset="0"/>
                <a:ea typeface="Traditional Arabic" pitchFamily="18" charset="0"/>
                <a:cs typeface="Traditional Arabic" pitchFamily="18" charset="0"/>
              </a:rPr>
              <a:t>Epitympanum</a:t>
            </a:r>
          </a:p>
          <a:p>
            <a:pPr lvl="1"/>
            <a:r>
              <a:rPr lang="en-US" altLang="en-US" sz="2600" smtClean="0">
                <a:latin typeface="Palatino Linotype" panose="02040502050505030304" pitchFamily="18" charset="0"/>
                <a:ea typeface="Traditional Arabic" pitchFamily="18" charset="0"/>
                <a:cs typeface="Traditional Arabic" pitchFamily="18" charset="0"/>
              </a:rPr>
              <a:t>Mesotympanum</a:t>
            </a:r>
          </a:p>
          <a:p>
            <a:pPr lvl="1"/>
            <a:r>
              <a:rPr lang="en-US" altLang="en-US" sz="2600" smtClean="0">
                <a:latin typeface="Palatino Linotype" panose="02040502050505030304" pitchFamily="18" charset="0"/>
                <a:ea typeface="Traditional Arabic" pitchFamily="18" charset="0"/>
                <a:cs typeface="Traditional Arabic" pitchFamily="18" charset="0"/>
              </a:rPr>
              <a:t>Hypotympanum</a:t>
            </a:r>
          </a:p>
          <a:p>
            <a:pPr lvl="1"/>
            <a:endParaRPr lang="en-US" altLang="en-US" sz="900" smtClean="0">
              <a:latin typeface="Palatino Linotype" panose="02040502050505030304" pitchFamily="18" charset="0"/>
              <a:ea typeface="Traditional Arabic" pitchFamily="18" charset="0"/>
              <a:cs typeface="Traditional Arabic" pitchFamily="18" charset="0"/>
            </a:endParaRPr>
          </a:p>
          <a:p>
            <a:pPr>
              <a:buFont typeface="Wingdings" panose="05000000000000000000" pitchFamily="2" charset="2"/>
              <a:buChar char="§"/>
            </a:pPr>
            <a:r>
              <a:rPr lang="en-US" altLang="en-US" sz="2600" smtClean="0">
                <a:latin typeface="Palatino Linotype" panose="02040502050505030304" pitchFamily="18" charset="0"/>
                <a:ea typeface="Traditional Arabic" pitchFamily="18" charset="0"/>
                <a:cs typeface="Traditional Arabic" pitchFamily="18" charset="0"/>
              </a:rPr>
              <a:t>Walls</a:t>
            </a:r>
            <a:endParaRPr lang="en-US" altLang="en-US" sz="2400" smtClean="0">
              <a:latin typeface="Palatino Linotype" panose="02040502050505030304" pitchFamily="18" charset="0"/>
              <a:ea typeface="Traditional Arabic" pitchFamily="18" charset="0"/>
              <a:cs typeface="Traditional Arabic" pitchFamily="18" charset="0"/>
            </a:endParaRPr>
          </a:p>
          <a:p>
            <a:pPr>
              <a:buFont typeface="Wingdings" panose="05000000000000000000" pitchFamily="2" charset="2"/>
              <a:buChar char="§"/>
            </a:pPr>
            <a:endParaRPr lang="en-US" altLang="en-US" sz="900">
              <a:latin typeface="Palatino Linotype" panose="02040502050505030304" pitchFamily="18" charset="0"/>
              <a:ea typeface="Traditional Arabic" pitchFamily="18" charset="0"/>
              <a:cs typeface="Traditional Arabic" pitchFamily="18" charset="0"/>
            </a:endParaRPr>
          </a:p>
          <a:p>
            <a:pPr>
              <a:buFont typeface="Wingdings" panose="05000000000000000000" pitchFamily="2" charset="2"/>
              <a:buChar char="§"/>
            </a:pPr>
            <a:r>
              <a:rPr lang="en-US" altLang="en-US" sz="2600" smtClean="0">
                <a:latin typeface="Palatino Linotype" panose="02040502050505030304" pitchFamily="18" charset="0"/>
                <a:ea typeface="Traditional Arabic" pitchFamily="18" charset="0"/>
                <a:cs typeface="Traditional Arabic" pitchFamily="18" charset="0"/>
              </a:rPr>
              <a:t>Muscles</a:t>
            </a:r>
            <a:endParaRPr lang="en-US" altLang="en-US" sz="2400" smtClean="0">
              <a:latin typeface="Palatino Linotype" panose="02040502050505030304" pitchFamily="18" charset="0"/>
              <a:ea typeface="Traditional Arabic" pitchFamily="18" charset="0"/>
              <a:cs typeface="Traditional Arabic" pitchFamily="18" charset="0"/>
            </a:endParaRPr>
          </a:p>
          <a:p>
            <a:pPr>
              <a:buFont typeface="Wingdings" panose="05000000000000000000" pitchFamily="2" charset="2"/>
              <a:buChar char="§"/>
            </a:pPr>
            <a:endParaRPr lang="en-US" altLang="en-US" sz="900">
              <a:latin typeface="Palatino Linotype" panose="02040502050505030304" pitchFamily="18" charset="0"/>
              <a:ea typeface="Traditional Arabic" pitchFamily="18" charset="0"/>
              <a:cs typeface="Traditional Arabic" pitchFamily="18" charset="0"/>
            </a:endParaRPr>
          </a:p>
          <a:p>
            <a:pPr>
              <a:buFont typeface="Wingdings" panose="05000000000000000000" pitchFamily="2" charset="2"/>
              <a:buChar char="§"/>
            </a:pPr>
            <a:r>
              <a:rPr lang="en-US" altLang="en-US" sz="2600">
                <a:latin typeface="Palatino Linotype" panose="02040502050505030304" pitchFamily="18" charset="0"/>
                <a:ea typeface="Traditional Arabic" pitchFamily="18" charset="0"/>
                <a:cs typeface="Traditional Arabic" pitchFamily="18" charset="0"/>
              </a:rPr>
              <a:t>Auditory ossicles</a:t>
            </a:r>
          </a:p>
          <a:p>
            <a:pPr eaLnBrk="1" hangingPunct="1">
              <a:buFont typeface="Wingdings" panose="05000000000000000000" pitchFamily="2" charset="2"/>
              <a:buChar char="§"/>
            </a:pPr>
            <a:endParaRPr lang="en-US" altLang="en-US" sz="2400" smtClean="0">
              <a:latin typeface="Palatino Linotype" panose="02040502050505030304" pitchFamily="18" charset="0"/>
              <a:ea typeface="Traditional Arabic" pitchFamily="18" charset="0"/>
              <a:cs typeface="Traditional Arabic"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FF0000"/>
                </a:solidFill>
                <a:latin typeface="Palatino Linotype" pitchFamily="18" charset="0"/>
              </a:rPr>
              <a:t>Tympanic cavity</a:t>
            </a:r>
            <a:endParaRPr lang="ru-RU" sz="3500" b="1" dirty="0">
              <a:solidFill>
                <a:srgbClr val="FF0000"/>
              </a:solidFill>
              <a:latin typeface="Palatino Linotype" pitchFamily="18" charset="0"/>
            </a:endParaRPr>
          </a:p>
        </p:txBody>
      </p:sp>
      <p:pic>
        <p:nvPicPr>
          <p:cNvPr id="6" name="Picture 5" descr="kustky%20stredousi[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008536" y="2417597"/>
            <a:ext cx="5964767" cy="2462212"/>
          </a:xfrm>
          <a:prstGeom prst="rect">
            <a:avLst/>
          </a:prstGeom>
          <a:noFill/>
        </p:spPr>
      </p:pic>
    </p:spTree>
    <p:extLst>
      <p:ext uri="{BB962C8B-B14F-4D97-AF65-F5344CB8AC3E}">
        <p14:creationId xmlns:p14="http://schemas.microsoft.com/office/powerpoint/2010/main" val="15396226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FF0000"/>
                </a:solidFill>
                <a:latin typeface="Palatino Linotype" pitchFamily="18" charset="0"/>
              </a:rPr>
              <a:t>Inner ear</a:t>
            </a:r>
            <a:endParaRPr lang="ru-RU" sz="3500" b="1" dirty="0">
              <a:solidFill>
                <a:srgbClr val="FF0000"/>
              </a:solidFill>
              <a:latin typeface="Palatino Linotype" pitchFamily="18" charset="0"/>
            </a:endParaRPr>
          </a:p>
        </p:txBody>
      </p:sp>
      <p:sp>
        <p:nvSpPr>
          <p:cNvPr id="4" name="Rectangle 3"/>
          <p:cNvSpPr/>
          <p:nvPr/>
        </p:nvSpPr>
        <p:spPr>
          <a:xfrm>
            <a:off x="1065265" y="1246763"/>
            <a:ext cx="10899650" cy="5136278"/>
          </a:xfrm>
          <a:prstGeom prst="rect">
            <a:avLst/>
          </a:prstGeom>
        </p:spPr>
        <p:txBody>
          <a:bodyPr wrap="none">
            <a:spAutoFit/>
          </a:bodyPr>
          <a:lstStyle/>
          <a:p>
            <a:pPr marL="228600" lvl="0" indent="-228600">
              <a:lnSpc>
                <a:spcPct val="90000"/>
              </a:lnSpc>
              <a:spcBef>
                <a:spcPts val="500"/>
              </a:spcBef>
              <a:buFont typeface="Wingdings" panose="05000000000000000000" pitchFamily="2" charset="2"/>
              <a:buChar char="§"/>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The anterior lower part of the bony labyrinth forms the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cochlea.</a:t>
            </a:r>
          </a:p>
          <a:p>
            <a:pPr marL="228600" lvl="0" indent="-228600">
              <a:lnSpc>
                <a:spcPct val="90000"/>
              </a:lnSpc>
              <a:spcBef>
                <a:spcPts val="500"/>
              </a:spcBef>
              <a:buFont typeface="Wingdings" panose="05000000000000000000" pitchFamily="2" charset="2"/>
              <a:buChar char="§"/>
            </a:pPr>
            <a:endParaRPr lang="en-US" altLang="en-US" sz="800" smtClean="0">
              <a:solidFill>
                <a:prstClr val="black"/>
              </a:solidFill>
              <a:latin typeface="Palatino Linotype" panose="02040502050505030304" pitchFamily="18" charset="0"/>
              <a:ea typeface="Traditional Arabic" pitchFamily="18" charset="0"/>
              <a:cs typeface="Traditional Arabic" pitchFamily="18" charset="0"/>
            </a:endParaRPr>
          </a:p>
          <a:p>
            <a:pPr marL="228600" lvl="0" indent="-228600">
              <a:lnSpc>
                <a:spcPct val="90000"/>
              </a:lnSpc>
              <a:spcBef>
                <a:spcPts val="500"/>
              </a:spcBef>
              <a:buFont typeface="Wingdings" panose="05000000000000000000" pitchFamily="2" charset="2"/>
              <a:buChar char="§"/>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The posterior upper part of the bony labyrinth consists of the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vestibulum</a:t>
            </a:r>
          </a:p>
          <a:p>
            <a:pPr lvl="0">
              <a:lnSpc>
                <a:spcPct val="90000"/>
              </a:lnSpc>
              <a:spcBef>
                <a:spcPts val="500"/>
              </a:spcBef>
            </a:pP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and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three bony semicircular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canals.</a:t>
            </a:r>
          </a:p>
          <a:p>
            <a:pPr lvl="0">
              <a:lnSpc>
                <a:spcPct val="90000"/>
              </a:lnSpc>
              <a:spcBef>
                <a:spcPts val="500"/>
              </a:spcBef>
            </a:pPr>
            <a:endParaRPr lang="en-US" altLang="en-US" sz="800" smtClean="0">
              <a:solidFill>
                <a:prstClr val="black"/>
              </a:solidFill>
              <a:latin typeface="Palatino Linotype" panose="02040502050505030304" pitchFamily="18" charset="0"/>
              <a:ea typeface="Traditional Arabic" pitchFamily="18" charset="0"/>
              <a:cs typeface="Traditional Arabic" pitchFamily="18" charset="0"/>
            </a:endParaRPr>
          </a:p>
          <a:p>
            <a:pPr marL="342900" lvl="0" indent="-342900">
              <a:lnSpc>
                <a:spcPct val="90000"/>
              </a:lnSpc>
              <a:spcBef>
                <a:spcPts val="500"/>
              </a:spcBef>
              <a:buFont typeface="Wingdings" panose="05000000000000000000" pitchFamily="2" charset="2"/>
              <a:buChar char="§"/>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The cochlea resembles a snail's house with two and a half turns, it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protrudes</a:t>
            </a:r>
          </a:p>
          <a:p>
            <a:pPr lvl="0">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towards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the middle ear like a promontory, and on its lower wall is the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round</a:t>
            </a:r>
          </a:p>
          <a:p>
            <a:pPr lvl="0">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window</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 The channel wraps around the pivot, the modiolus, from which </a:t>
            </a:r>
            <a:endParaRPr lang="en-US" altLang="en-US" sz="2400" smtClean="0">
              <a:solidFill>
                <a:prstClr val="black"/>
              </a:solidFill>
              <a:latin typeface="Palatino Linotype" panose="02040502050505030304" pitchFamily="18" charset="0"/>
              <a:ea typeface="Traditional Arabic" pitchFamily="18" charset="0"/>
              <a:cs typeface="Traditional Arabic" pitchFamily="18" charset="0"/>
            </a:endParaRPr>
          </a:p>
          <a:p>
            <a:pPr lvl="0">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the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bony partition, lamina spiralis ossea, divides it into scala tympani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and</a:t>
            </a:r>
          </a:p>
          <a:p>
            <a:pPr lvl="0">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scala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vestibuli. The partition is missing at the top where there is an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opening,</a:t>
            </a:r>
          </a:p>
          <a:p>
            <a:pPr lvl="0">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the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helicotrema.</a:t>
            </a:r>
          </a:p>
          <a:p>
            <a:pPr lvl="0">
              <a:lnSpc>
                <a:spcPct val="90000"/>
              </a:lnSpc>
              <a:spcBef>
                <a:spcPts val="500"/>
              </a:spcBef>
            </a:pPr>
            <a:endParaRPr lang="en-US" altLang="en-US" sz="2400" smtClean="0">
              <a:solidFill>
                <a:prstClr val="black"/>
              </a:solidFill>
              <a:latin typeface="Palatino Linotype" panose="02040502050505030304" pitchFamily="18" charset="0"/>
              <a:ea typeface="Traditional Arabic" pitchFamily="18" charset="0"/>
              <a:cs typeface="Traditional Arabic" pitchFamily="18" charset="0"/>
            </a:endParaRPr>
          </a:p>
          <a:p>
            <a:pPr lvl="0">
              <a:lnSpc>
                <a:spcPct val="90000"/>
              </a:lnSpc>
              <a:spcBef>
                <a:spcPts val="500"/>
              </a:spcBef>
            </a:pPr>
            <a:endParaRPr lang="en-US" altLang="en-US" sz="2400">
              <a:solidFill>
                <a:prstClr val="black"/>
              </a:solidFill>
              <a:latin typeface="Palatino Linotype" panose="02040502050505030304" pitchFamily="18" charset="0"/>
              <a:ea typeface="Traditional Arabic" pitchFamily="18" charset="0"/>
              <a:cs typeface="Traditional Arabic" pitchFamily="18" charset="0"/>
            </a:endParaRPr>
          </a:p>
          <a:p>
            <a:pPr marL="228600" lvl="0" indent="-228600">
              <a:lnSpc>
                <a:spcPct val="90000"/>
              </a:lnSpc>
              <a:spcBef>
                <a:spcPts val="500"/>
              </a:spcBef>
              <a:buFont typeface="Wingdings" panose="05000000000000000000" pitchFamily="2" charset="2"/>
              <a:buChar char="§"/>
            </a:pPr>
            <a:endParaRPr lang="en-US" altLang="en-US" sz="2400">
              <a:solidFill>
                <a:prstClr val="black"/>
              </a:solidFill>
              <a:latin typeface="Palatino Linotype" panose="02040502050505030304" pitchFamily="18" charset="0"/>
              <a:ea typeface="Traditional Arabic" pitchFamily="18" charset="0"/>
              <a:cs typeface="Traditional Arabic" pitchFamily="18" charset="0"/>
            </a:endParaRPr>
          </a:p>
        </p:txBody>
      </p:sp>
    </p:spTree>
    <p:extLst>
      <p:ext uri="{BB962C8B-B14F-4D97-AF65-F5344CB8AC3E}">
        <p14:creationId xmlns:p14="http://schemas.microsoft.com/office/powerpoint/2010/main" val="384851040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4" name="Picture 4" descr="unutrasnje uh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5265" y="3830745"/>
            <a:ext cx="4320117" cy="247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FF0000"/>
                </a:solidFill>
                <a:latin typeface="Palatino Linotype" pitchFamily="18" charset="0"/>
              </a:rPr>
              <a:t>Inner ear</a:t>
            </a:r>
            <a:endParaRPr lang="ru-RU" sz="3500" b="1" dirty="0">
              <a:solidFill>
                <a:srgbClr val="FF0000"/>
              </a:solidFill>
              <a:latin typeface="Palatino Linotype" pitchFamily="18" charset="0"/>
            </a:endParaRPr>
          </a:p>
        </p:txBody>
      </p:sp>
      <p:sp>
        <p:nvSpPr>
          <p:cNvPr id="4" name="Rectangle 3"/>
          <p:cNvSpPr/>
          <p:nvPr/>
        </p:nvSpPr>
        <p:spPr>
          <a:xfrm>
            <a:off x="1065265" y="1246763"/>
            <a:ext cx="10985251" cy="2978764"/>
          </a:xfrm>
          <a:prstGeom prst="rect">
            <a:avLst/>
          </a:prstGeom>
        </p:spPr>
        <p:txBody>
          <a:bodyPr wrap="none">
            <a:spAutoFit/>
          </a:bodyPr>
          <a:lstStyle/>
          <a:p>
            <a:pPr marL="228600" lvl="0" indent="-228600">
              <a:lnSpc>
                <a:spcPct val="90000"/>
              </a:lnSpc>
              <a:spcBef>
                <a:spcPts val="500"/>
              </a:spcBef>
              <a:buFont typeface="Wingdings" panose="05000000000000000000" pitchFamily="2" charset="2"/>
              <a:buChar char="§"/>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The membranous labyrinth resembles a bony one. Thus, in the bony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vestibule</a:t>
            </a:r>
          </a:p>
          <a:p>
            <a:pPr lvl="0">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there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are two membrane sacs, the utriculus and the sacculus, connected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by</a:t>
            </a:r>
          </a:p>
          <a:p>
            <a:pPr lvl="0">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the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utriculosaccular duct, and with the cochlea by the ductus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reuniens.</a:t>
            </a:r>
          </a:p>
          <a:p>
            <a:pPr lvl="0">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Each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of the membranous semicircular canals has its ampulla near one of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the</a:t>
            </a:r>
          </a:p>
          <a:p>
            <a:pPr lvl="0">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openings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in the utriculus. In the middle of the ampulla there is a crista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that</a:t>
            </a:r>
          </a:p>
          <a:p>
            <a:pPr lvl="0">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  divides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it and on it there are sensory cells.</a:t>
            </a:r>
          </a:p>
          <a:p>
            <a:pPr marL="228600" lvl="0" indent="-228600">
              <a:lnSpc>
                <a:spcPct val="90000"/>
              </a:lnSpc>
              <a:spcBef>
                <a:spcPts val="500"/>
              </a:spcBef>
              <a:buFont typeface="Wingdings" panose="05000000000000000000" pitchFamily="2" charset="2"/>
              <a:buChar char="§"/>
            </a:pPr>
            <a:endParaRPr lang="en-US" altLang="en-US" sz="800" smtClean="0">
              <a:solidFill>
                <a:prstClr val="black"/>
              </a:solidFill>
              <a:latin typeface="Palatino Linotype" panose="02040502050505030304" pitchFamily="18" charset="0"/>
              <a:ea typeface="Traditional Arabic" pitchFamily="18" charset="0"/>
              <a:cs typeface="Traditional Arabic" pitchFamily="18" charset="0"/>
            </a:endParaRPr>
          </a:p>
          <a:p>
            <a:pPr marL="228600" lvl="0" indent="-228600">
              <a:lnSpc>
                <a:spcPct val="90000"/>
              </a:lnSpc>
              <a:spcBef>
                <a:spcPts val="500"/>
              </a:spcBef>
              <a:buFont typeface="Wingdings" panose="05000000000000000000" pitchFamily="2" charset="2"/>
              <a:buChar char="§"/>
            </a:pPr>
            <a:endParaRPr lang="en-US" altLang="en-US" sz="2400">
              <a:solidFill>
                <a:prstClr val="black"/>
              </a:solidFill>
              <a:latin typeface="Palatino Linotype" panose="02040502050505030304" pitchFamily="18" charset="0"/>
              <a:ea typeface="Traditional Arabic" pitchFamily="18" charset="0"/>
              <a:cs typeface="Traditional Arabic" pitchFamily="18" charset="0"/>
            </a:endParaRPr>
          </a:p>
        </p:txBody>
      </p:sp>
      <p:pic>
        <p:nvPicPr>
          <p:cNvPr id="6" name="Picture 4" descr="unutrasnje uho - srtuk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9868" y="3545672"/>
            <a:ext cx="5411562" cy="3090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514486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FF0000"/>
                </a:solidFill>
                <a:latin typeface="Palatino Linotype" pitchFamily="18" charset="0"/>
              </a:rPr>
              <a:t>Inner ear</a:t>
            </a:r>
            <a:endParaRPr lang="ru-RU" sz="3500" b="1" dirty="0">
              <a:solidFill>
                <a:srgbClr val="FF0000"/>
              </a:solidFill>
              <a:latin typeface="Palatino Linotype" pitchFamily="18" charset="0"/>
            </a:endParaRPr>
          </a:p>
        </p:txBody>
      </p:sp>
      <p:sp>
        <p:nvSpPr>
          <p:cNvPr id="4" name="Rectangle 3"/>
          <p:cNvSpPr/>
          <p:nvPr/>
        </p:nvSpPr>
        <p:spPr>
          <a:xfrm>
            <a:off x="1065265" y="793539"/>
            <a:ext cx="11311110" cy="4518160"/>
          </a:xfrm>
          <a:prstGeom prst="rect">
            <a:avLst/>
          </a:prstGeom>
        </p:spPr>
        <p:txBody>
          <a:bodyPr wrap="none">
            <a:spAutoFit/>
          </a:bodyPr>
          <a:lstStyle/>
          <a:p>
            <a:pPr marL="342900" indent="-342900">
              <a:lnSpc>
                <a:spcPct val="90000"/>
              </a:lnSpc>
              <a:spcBef>
                <a:spcPts val="500"/>
              </a:spcBef>
              <a:buFont typeface="Wingdings" panose="05000000000000000000" pitchFamily="2" charset="2"/>
              <a:buChar char="§"/>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Cochlear duct a.k.a. scala media, forms with the bony lamina spiralis a division</a:t>
            </a:r>
          </a:p>
          <a:p>
            <a:pPr>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between the two scales of the cochlea, it is triangular in shape, its base is the</a:t>
            </a:r>
          </a:p>
          <a:p>
            <a:pPr>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basilar membrane, the boundary towards the scala vestibuli is the Raisner’s</a:t>
            </a:r>
          </a:p>
          <a:p>
            <a:pPr>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membrane, and towards the bony wall the spiral ligament rich in blood vessels</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a:t>
            </a:r>
          </a:p>
          <a:p>
            <a:pPr>
              <a:lnSpc>
                <a:spcPct val="90000"/>
              </a:lnSpc>
              <a:spcBef>
                <a:spcPts val="500"/>
              </a:spcBef>
            </a:pPr>
            <a:endParaRPr lang="en-US" altLang="en-US" sz="800" smtClean="0">
              <a:solidFill>
                <a:prstClr val="black"/>
              </a:solidFill>
              <a:latin typeface="Palatino Linotype" panose="02040502050505030304" pitchFamily="18" charset="0"/>
              <a:ea typeface="Traditional Arabic" pitchFamily="18" charset="0"/>
              <a:cs typeface="Traditional Arabic" pitchFamily="18" charset="0"/>
            </a:endParaRPr>
          </a:p>
          <a:p>
            <a:pPr marL="342900" lvl="0" indent="-342900">
              <a:lnSpc>
                <a:spcPct val="90000"/>
              </a:lnSpc>
              <a:spcBef>
                <a:spcPts val="500"/>
              </a:spcBef>
              <a:buFont typeface="Wingdings" panose="05000000000000000000" pitchFamily="2" charset="2"/>
              <a:buChar char="§"/>
            </a:pP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The </a:t>
            </a:r>
            <a:r>
              <a:rPr lang="en-US" altLang="en-US" sz="2400">
                <a:solidFill>
                  <a:prstClr val="black"/>
                </a:solidFill>
                <a:latin typeface="Palatino Linotype" panose="02040502050505030304" pitchFamily="18" charset="0"/>
                <a:ea typeface="Traditional Arabic" pitchFamily="18" charset="0"/>
                <a:cs typeface="Traditional Arabic" pitchFamily="18" charset="0"/>
              </a:rPr>
              <a:t>scala media is filled with endolymph, while the scala tympani and</a:t>
            </a:r>
          </a:p>
          <a:p>
            <a:pPr>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scala vestibuli are filled with perilymph</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a:t>
            </a:r>
          </a:p>
          <a:p>
            <a:pPr>
              <a:lnSpc>
                <a:spcPct val="90000"/>
              </a:lnSpc>
              <a:spcBef>
                <a:spcPts val="500"/>
              </a:spcBef>
            </a:pPr>
            <a:endParaRPr lang="en-US" altLang="en-US" sz="800">
              <a:solidFill>
                <a:prstClr val="black"/>
              </a:solidFill>
              <a:latin typeface="Palatino Linotype" panose="02040502050505030304" pitchFamily="18" charset="0"/>
              <a:ea typeface="Traditional Arabic" pitchFamily="18" charset="0"/>
              <a:cs typeface="Traditional Arabic" pitchFamily="18" charset="0"/>
            </a:endParaRPr>
          </a:p>
          <a:p>
            <a:pPr marL="342900" indent="-342900">
              <a:lnSpc>
                <a:spcPct val="90000"/>
              </a:lnSpc>
              <a:spcBef>
                <a:spcPts val="500"/>
              </a:spcBef>
              <a:buFont typeface="Wingdings" panose="05000000000000000000" pitchFamily="2" charset="2"/>
              <a:buChar char="§"/>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On the basilar membrane is the organ of Corti with three rows of outer and</a:t>
            </a:r>
          </a:p>
          <a:p>
            <a:pPr>
              <a:lnSpc>
                <a:spcPct val="90000"/>
              </a:lnSpc>
              <a:spcBef>
                <a:spcPts val="500"/>
              </a:spcBef>
            </a:pPr>
            <a:r>
              <a:rPr lang="en-US" altLang="en-US" sz="2400">
                <a:solidFill>
                  <a:prstClr val="black"/>
                </a:solidFill>
                <a:latin typeface="Palatino Linotype" panose="02040502050505030304" pitchFamily="18" charset="0"/>
                <a:ea typeface="Traditional Arabic" pitchFamily="18" charset="0"/>
                <a:cs typeface="Traditional Arabic" pitchFamily="18" charset="0"/>
              </a:rPr>
              <a:t>     one row of inner nerve </a:t>
            </a:r>
            <a:r>
              <a:rPr lang="en-US" altLang="en-US" sz="2400" smtClean="0">
                <a:solidFill>
                  <a:prstClr val="black"/>
                </a:solidFill>
                <a:latin typeface="Palatino Linotype" panose="02040502050505030304" pitchFamily="18" charset="0"/>
                <a:ea typeface="Traditional Arabic" pitchFamily="18" charset="0"/>
                <a:cs typeface="Traditional Arabic" pitchFamily="18" charset="0"/>
              </a:rPr>
              <a:t>cells</a:t>
            </a:r>
          </a:p>
          <a:p>
            <a:pPr lvl="0">
              <a:lnSpc>
                <a:spcPct val="90000"/>
              </a:lnSpc>
              <a:spcBef>
                <a:spcPts val="500"/>
              </a:spcBef>
            </a:pPr>
            <a:endParaRPr lang="en-US" altLang="en-US" sz="2400">
              <a:solidFill>
                <a:prstClr val="black"/>
              </a:solidFill>
              <a:latin typeface="Palatino Linotype" panose="02040502050505030304" pitchFamily="18" charset="0"/>
              <a:ea typeface="Traditional Arabic" pitchFamily="18" charset="0"/>
              <a:cs typeface="Traditional Arabic" pitchFamily="18" charset="0"/>
            </a:endParaRPr>
          </a:p>
          <a:p>
            <a:pPr marL="228600" lvl="0" indent="-228600">
              <a:lnSpc>
                <a:spcPct val="90000"/>
              </a:lnSpc>
              <a:spcBef>
                <a:spcPts val="500"/>
              </a:spcBef>
              <a:buFont typeface="Wingdings" panose="05000000000000000000" pitchFamily="2" charset="2"/>
              <a:buChar char="§"/>
            </a:pPr>
            <a:endParaRPr lang="en-US" altLang="en-US" sz="800" smtClean="0">
              <a:solidFill>
                <a:prstClr val="black"/>
              </a:solidFill>
              <a:latin typeface="Palatino Linotype" panose="02040502050505030304" pitchFamily="18" charset="0"/>
              <a:ea typeface="Traditional Arabic" pitchFamily="18" charset="0"/>
              <a:cs typeface="Traditional Arabic" pitchFamily="18" charset="0"/>
            </a:endParaRPr>
          </a:p>
          <a:p>
            <a:pPr marL="228600" lvl="0" indent="-228600">
              <a:lnSpc>
                <a:spcPct val="90000"/>
              </a:lnSpc>
              <a:spcBef>
                <a:spcPts val="500"/>
              </a:spcBef>
              <a:buFont typeface="Wingdings" panose="05000000000000000000" pitchFamily="2" charset="2"/>
              <a:buChar char="§"/>
            </a:pPr>
            <a:endParaRPr lang="en-US" altLang="en-US" sz="2400">
              <a:solidFill>
                <a:prstClr val="black"/>
              </a:solidFill>
              <a:latin typeface="Palatino Linotype" panose="02040502050505030304" pitchFamily="18" charset="0"/>
              <a:ea typeface="Traditional Arabic" pitchFamily="18" charset="0"/>
              <a:cs typeface="Traditional Arabic" pitchFamily="18" charset="0"/>
            </a:endParaRPr>
          </a:p>
        </p:txBody>
      </p:sp>
      <p:pic>
        <p:nvPicPr>
          <p:cNvPr id="7" name="Picture 4" descr="poprecni presek puz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5265" y="4252241"/>
            <a:ext cx="4031644" cy="2468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4" descr="Korijev orga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6988" y="4271158"/>
            <a:ext cx="5823128" cy="2431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265944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3"/>
          <p:cNvSpPr>
            <a:spLocks noGrp="1" noChangeArrowheads="1"/>
          </p:cNvSpPr>
          <p:nvPr>
            <p:ph idx="1"/>
          </p:nvPr>
        </p:nvSpPr>
        <p:spPr>
          <a:xfrm>
            <a:off x="1076739" y="1253131"/>
            <a:ext cx="10515600" cy="4351338"/>
          </a:xfrm>
        </p:spPr>
        <p:txBody>
          <a:bodyPr>
            <a:normAutofit/>
          </a:bodyPr>
          <a:lstStyle/>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itchFamily="18" charset="0"/>
              </a:rPr>
              <a:t>The fibers of the VIII cranial nerve pass through the internal acoustic canal, and after exiting, they separate and reach the corresponding synapses in the medulla oblongata, and from there they reach the corresponding cortical centers via numerous nuclei in the brain stem.</a:t>
            </a: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FF0000"/>
                </a:solidFill>
                <a:latin typeface="Palatino Linotype" pitchFamily="18" charset="0"/>
              </a:rPr>
              <a:t>Inner ear</a:t>
            </a:r>
            <a:endParaRPr lang="ru-RU" sz="3500" b="1" dirty="0">
              <a:solidFill>
                <a:srgbClr val="FF0000"/>
              </a:solidFill>
              <a:latin typeface="Palatino Linotype" pitchFamily="18" charset="0"/>
            </a:endParaRPr>
          </a:p>
        </p:txBody>
      </p:sp>
    </p:spTree>
    <p:extLst>
      <p:ext uri="{BB962C8B-B14F-4D97-AF65-F5344CB8AC3E}">
        <p14:creationId xmlns:p14="http://schemas.microsoft.com/office/powerpoint/2010/main" val="33286713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3"/>
          <p:cNvSpPr>
            <a:spLocks noGrp="1" noChangeArrowheads="1"/>
          </p:cNvSpPr>
          <p:nvPr>
            <p:ph idx="1"/>
          </p:nvPr>
        </p:nvSpPr>
        <p:spPr/>
        <p:txBody>
          <a:bodyPr>
            <a:normAutofit/>
          </a:bodyPr>
          <a:lstStyle/>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itchFamily="18" charset="0"/>
              </a:rPr>
              <a:t>Tones </a:t>
            </a:r>
            <a:r>
              <a:rPr lang="sr-Latn-RS" altLang="en-US" sz="2400" smtClean="0">
                <a:latin typeface="Palatino Linotype" panose="02040502050505030304" pitchFamily="18" charset="0"/>
                <a:cs typeface="Times New Roman" pitchFamily="18" charset="0"/>
              </a:rPr>
              <a:t>(</a:t>
            </a:r>
            <a:r>
              <a:rPr lang="en-US" altLang="en-US" sz="2400" smtClean="0">
                <a:latin typeface="Palatino Linotype" panose="02040502050505030304" pitchFamily="18" charset="0"/>
                <a:cs typeface="Times New Roman" pitchFamily="18" charset="0"/>
              </a:rPr>
              <a:t>dB and Hz</a:t>
            </a:r>
            <a:r>
              <a:rPr lang="sr-Latn-RS" altLang="en-US" sz="2400" smtClean="0">
                <a:latin typeface="Palatino Linotype" panose="02040502050505030304" pitchFamily="18" charset="0"/>
                <a:cs typeface="Times New Roman" pitchFamily="18" charset="0"/>
              </a:rPr>
              <a:t>)</a:t>
            </a:r>
            <a:r>
              <a:rPr lang="en-US" altLang="en-US" sz="2400" smtClean="0">
                <a:latin typeface="Palatino Linotype" panose="02040502050505030304" pitchFamily="18" charset="0"/>
                <a:cs typeface="Times New Roman" pitchFamily="18" charset="0"/>
              </a:rPr>
              <a:t> from 16-20 000 Hz</a:t>
            </a:r>
          </a:p>
          <a:p>
            <a:pPr eaLnBrk="1" hangingPunct="1">
              <a:buFont typeface="Wingdings" panose="05000000000000000000" pitchFamily="2" charset="2"/>
              <a:buChar char="§"/>
            </a:pPr>
            <a:endParaRPr lang="en-US" altLang="en-US" sz="800" smtClean="0">
              <a:latin typeface="Palatino Linotype" panose="02040502050505030304" pitchFamily="18" charset="0"/>
              <a:cs typeface="Times New Roman" pitchFamily="18" charset="0"/>
            </a:endParaRPr>
          </a:p>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itchFamily="18" charset="0"/>
              </a:rPr>
              <a:t>The complex tone of sounds has color as well</a:t>
            </a:r>
          </a:p>
          <a:p>
            <a:pPr eaLnBrk="1" hangingPunct="1">
              <a:buFont typeface="Wingdings" panose="05000000000000000000" pitchFamily="2" charset="2"/>
              <a:buChar char="§"/>
            </a:pPr>
            <a:endParaRPr lang="en-US" altLang="en-US" sz="800" smtClean="0">
              <a:latin typeface="Palatino Linotype" panose="02040502050505030304" pitchFamily="18" charset="0"/>
              <a:cs typeface="Times New Roman" pitchFamily="18" charset="0"/>
            </a:endParaRPr>
          </a:p>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itchFamily="18" charset="0"/>
              </a:rPr>
              <a:t>Noises are a mixture of sounds</a:t>
            </a:r>
          </a:p>
          <a:p>
            <a:pPr eaLnBrk="1" hangingPunct="1">
              <a:buFont typeface="Wingdings" panose="05000000000000000000" pitchFamily="2" charset="2"/>
              <a:buChar char="§"/>
            </a:pPr>
            <a:endParaRPr lang="en-US" altLang="en-US" sz="800" smtClean="0">
              <a:latin typeface="Palatino Linotype" panose="02040502050505030304" pitchFamily="18" charset="0"/>
              <a:cs typeface="Times New Roman" pitchFamily="18" charset="0"/>
            </a:endParaRPr>
          </a:p>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itchFamily="18" charset="0"/>
              </a:rPr>
              <a:t>Human speech from 80Hz to 7,000 Hz. Normal speech from 500 Hz - 3000 Hz, volume 40-60 dB, shouting 85 dB.</a:t>
            </a:r>
          </a:p>
        </p:txBody>
      </p:sp>
      <p:sp>
        <p:nvSpPr>
          <p:cNvPr id="4"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prstClr val="white"/>
                </a:solidFill>
                <a:latin typeface="Palatino Linotype" pitchFamily="18" charset="0"/>
              </a:rPr>
              <a:t>Basics of audiology</a:t>
            </a:r>
            <a:endParaRPr lang="en-US" sz="3500" b="1" dirty="0">
              <a:solidFill>
                <a:prstClr val="white"/>
              </a:solidFill>
              <a:latin typeface="Palatino Linotype" pitchFamily="18" charset="0"/>
            </a:endParaRPr>
          </a:p>
        </p:txBody>
      </p:sp>
    </p:spTree>
    <p:extLst>
      <p:ext uri="{BB962C8B-B14F-4D97-AF65-F5344CB8AC3E}">
        <p14:creationId xmlns:p14="http://schemas.microsoft.com/office/powerpoint/2010/main" val="27063399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3"/>
          <p:cNvSpPr>
            <a:spLocks noGrp="1" noChangeArrowheads="1"/>
          </p:cNvSpPr>
          <p:nvPr>
            <p:ph idx="1"/>
          </p:nvPr>
        </p:nvSpPr>
        <p:spPr/>
        <p:txBody>
          <a:bodyPr/>
          <a:lstStyle/>
          <a:p>
            <a:pPr algn="ctr" eaLnBrk="1" hangingPunct="1">
              <a:buFont typeface="Wingdings" pitchFamily="2" charset="2"/>
              <a:buNone/>
            </a:pPr>
            <a:endParaRPr lang="sr-Cyrl-CS" altLang="en-US" smtClean="0">
              <a:solidFill>
                <a:schemeClr val="hlink"/>
              </a:solidFill>
              <a:latin typeface="Times New Roman" pitchFamily="18" charset="0"/>
              <a:cs typeface="Times New Roman" pitchFamily="18" charset="0"/>
            </a:endParaRPr>
          </a:p>
          <a:p>
            <a:pPr marL="0" indent="0" algn="ctr" eaLnBrk="1" hangingPunct="1">
              <a:buNone/>
            </a:pPr>
            <a:endParaRPr lang="sr-Latn-CS" altLang="en-US" smtClean="0"/>
          </a:p>
          <a:p>
            <a:pPr eaLnBrk="1" hangingPunct="1"/>
            <a:endParaRPr lang="en-US" altLang="en-US" smtClean="0"/>
          </a:p>
        </p:txBody>
      </p:sp>
      <p:pic>
        <p:nvPicPr>
          <p:cNvPr id="81924" name="Picture 4" descr="hearingdiagra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07834" y="4437064"/>
            <a:ext cx="6720417" cy="2198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prstClr val="white"/>
                </a:solidFill>
                <a:latin typeface="Palatino Linotype" pitchFamily="18" charset="0"/>
              </a:rPr>
              <a:t>Basics of audiology</a:t>
            </a:r>
            <a:endParaRPr lang="en-US" sz="3500" b="1" dirty="0">
              <a:solidFill>
                <a:prstClr val="white"/>
              </a:solidFill>
              <a:latin typeface="Palatino Linotype" pitchFamily="18" charset="0"/>
            </a:endParaRPr>
          </a:p>
        </p:txBody>
      </p:sp>
      <p:sp>
        <p:nvSpPr>
          <p:cNvPr id="6" name="Rectangle 3"/>
          <p:cNvSpPr txBox="1">
            <a:spLocks noChangeArrowheads="1"/>
          </p:cNvSpPr>
          <p:nvPr/>
        </p:nvSpPr>
        <p:spPr>
          <a:xfrm>
            <a:off x="990600" y="19780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altLang="en-US" sz="2400">
                <a:latin typeface="Palatino Linotype" panose="02040502050505030304" pitchFamily="18" charset="0"/>
                <a:cs typeface="Times New Roman" pitchFamily="18" charset="0"/>
              </a:rPr>
              <a:t>Sound transmission </a:t>
            </a:r>
            <a:r>
              <a:rPr lang="en-US" altLang="en-US" sz="2400" smtClean="0">
                <a:latin typeface="Palatino Linotype" panose="02040502050505030304" pitchFamily="18" charset="0"/>
                <a:cs typeface="Times New Roman" pitchFamily="18" charset="0"/>
              </a:rPr>
              <a:t>routes:</a:t>
            </a:r>
          </a:p>
          <a:p>
            <a:pPr>
              <a:buFont typeface="Wingdings" panose="05000000000000000000" pitchFamily="2" charset="2"/>
              <a:buChar char="§"/>
            </a:pPr>
            <a:endParaRPr lang="en-US" altLang="en-US" sz="800">
              <a:latin typeface="Palatino Linotype" panose="02040502050505030304" pitchFamily="18" charset="0"/>
              <a:cs typeface="Times New Roman" pitchFamily="18" charset="0"/>
            </a:endParaRPr>
          </a:p>
          <a:p>
            <a:pPr lvl="1"/>
            <a:r>
              <a:rPr lang="en-US" altLang="en-US" smtClean="0">
                <a:latin typeface="Palatino Linotype" panose="02040502050505030304" pitchFamily="18" charset="0"/>
                <a:cs typeface="Times New Roman" pitchFamily="18" charset="0"/>
              </a:rPr>
              <a:t>Aerotympanal</a:t>
            </a:r>
          </a:p>
          <a:p>
            <a:pPr lvl="1"/>
            <a:endParaRPr lang="en-US" altLang="en-US" sz="800" smtClean="0">
              <a:latin typeface="Palatino Linotype" panose="02040502050505030304" pitchFamily="18" charset="0"/>
              <a:cs typeface="Times New Roman" pitchFamily="18" charset="0"/>
            </a:endParaRPr>
          </a:p>
          <a:p>
            <a:pPr lvl="1"/>
            <a:r>
              <a:rPr lang="en-US" altLang="en-US" smtClean="0">
                <a:latin typeface="Palatino Linotype" panose="02040502050505030304" pitchFamily="18" charset="0"/>
                <a:cs typeface="Times New Roman" pitchFamily="18" charset="0"/>
              </a:rPr>
              <a:t>Craniotympanal</a:t>
            </a:r>
          </a:p>
          <a:p>
            <a:pPr lvl="1"/>
            <a:endParaRPr lang="en-US" altLang="en-US" sz="800" smtClean="0">
              <a:latin typeface="Palatino Linotype" panose="02040502050505030304" pitchFamily="18" charset="0"/>
              <a:cs typeface="Times New Roman" pitchFamily="18" charset="0"/>
            </a:endParaRPr>
          </a:p>
          <a:p>
            <a:pPr lvl="1"/>
            <a:r>
              <a:rPr lang="en-US" altLang="en-US" smtClean="0">
                <a:latin typeface="Palatino Linotype" panose="02040502050505030304" pitchFamily="18" charset="0"/>
                <a:cs typeface="Times New Roman" pitchFamily="18" charset="0"/>
              </a:rPr>
              <a:t>Cranial</a:t>
            </a:r>
          </a:p>
        </p:txBody>
      </p:sp>
    </p:spTree>
    <p:extLst>
      <p:ext uri="{BB962C8B-B14F-4D97-AF65-F5344CB8AC3E}">
        <p14:creationId xmlns:p14="http://schemas.microsoft.com/office/powerpoint/2010/main" val="3229608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6" name="Picture 4" descr="See the source image">
            <a:extLst>
              <a:ext uri="{FF2B5EF4-FFF2-40B4-BE49-F238E27FC236}">
                <a16:creationId xmlns:a16="http://schemas.microsoft.com/office/drawing/2014/main" xmlns="" id="{AF25727A-3BE6-4C38-8FD2-CDA6AE021DD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9773"/>
          <a:stretch/>
        </p:blipFill>
        <p:spPr bwMode="auto">
          <a:xfrm>
            <a:off x="3593934" y="1693414"/>
            <a:ext cx="5040188" cy="4547587"/>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sr-Latn-RS" sz="3500" b="1">
                <a:solidFill>
                  <a:srgbClr val="FF0000"/>
                </a:solidFill>
                <a:latin typeface="Palatino Linotype" pitchFamily="18" charset="0"/>
              </a:rPr>
              <a:t>Development of the ear</a:t>
            </a:r>
            <a:endParaRPr lang="ru-RU" sz="3500" b="1" dirty="0">
              <a:solidFill>
                <a:srgbClr val="FF0000"/>
              </a:solidFill>
              <a:latin typeface="Palatino Linotype"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prstClr val="white"/>
                </a:solidFill>
                <a:latin typeface="Palatino Linotype" pitchFamily="18" charset="0"/>
              </a:rPr>
              <a:t>Basics of audiology</a:t>
            </a:r>
            <a:endParaRPr lang="en-US" sz="3500" b="1" dirty="0">
              <a:solidFill>
                <a:prstClr val="white"/>
              </a:solidFill>
              <a:latin typeface="Palatino Linotype" pitchFamily="18" charset="0"/>
            </a:endParaRPr>
          </a:p>
        </p:txBody>
      </p:sp>
      <p:sp>
        <p:nvSpPr>
          <p:cNvPr id="6" name="Rectangle 3"/>
          <p:cNvSpPr txBox="1">
            <a:spLocks noChangeArrowheads="1"/>
          </p:cNvSpPr>
          <p:nvPr/>
        </p:nvSpPr>
        <p:spPr>
          <a:xfrm>
            <a:off x="1022404" y="1254456"/>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altLang="en-US" sz="2400">
                <a:latin typeface="Palatino Linotype" panose="02040502050505030304" pitchFamily="18" charset="0"/>
                <a:cs typeface="Times New Roman" pitchFamily="18" charset="0"/>
              </a:rPr>
              <a:t>Conductive </a:t>
            </a:r>
            <a:r>
              <a:rPr lang="en-US" altLang="en-US" sz="2400" smtClean="0">
                <a:latin typeface="Palatino Linotype" panose="02040502050505030304" pitchFamily="18" charset="0"/>
                <a:cs typeface="Times New Roman" pitchFamily="18" charset="0"/>
              </a:rPr>
              <a:t>apparatus:</a:t>
            </a:r>
            <a:endParaRPr lang="en-US" altLang="en-US" sz="2400">
              <a:latin typeface="Palatino Linotype" panose="02040502050505030304" pitchFamily="18" charset="0"/>
              <a:cs typeface="Times New Roman" pitchFamily="18" charset="0"/>
            </a:endParaRPr>
          </a:p>
          <a:p>
            <a:pPr>
              <a:buFont typeface="Wingdings" panose="05000000000000000000" pitchFamily="2" charset="2"/>
              <a:buChar char="§"/>
            </a:pPr>
            <a:endParaRPr lang="en-US" altLang="en-US" sz="800">
              <a:latin typeface="Palatino Linotype" panose="02040502050505030304" pitchFamily="18" charset="0"/>
              <a:cs typeface="Times New Roman" pitchFamily="18" charset="0"/>
            </a:endParaRPr>
          </a:p>
          <a:p>
            <a:pPr lvl="1"/>
            <a:r>
              <a:rPr lang="en-US" altLang="en-US" smtClean="0">
                <a:latin typeface="Palatino Linotype" panose="02040502050505030304" pitchFamily="18" charset="0"/>
                <a:cs typeface="Times New Roman" pitchFamily="18" charset="0"/>
              </a:rPr>
              <a:t>External </a:t>
            </a:r>
            <a:r>
              <a:rPr lang="en-US" altLang="en-US">
                <a:latin typeface="Palatino Linotype" panose="02040502050505030304" pitchFamily="18" charset="0"/>
                <a:cs typeface="Times New Roman" pitchFamily="18" charset="0"/>
              </a:rPr>
              <a:t>auditory </a:t>
            </a:r>
            <a:r>
              <a:rPr lang="en-US" altLang="en-US" smtClean="0">
                <a:latin typeface="Palatino Linotype" panose="02040502050505030304" pitchFamily="18" charset="0"/>
                <a:cs typeface="Times New Roman" pitchFamily="18" charset="0"/>
              </a:rPr>
              <a:t>canal</a:t>
            </a:r>
          </a:p>
          <a:p>
            <a:pPr lvl="1"/>
            <a:endParaRPr lang="en-US" altLang="en-US" sz="800" smtClean="0">
              <a:latin typeface="Palatino Linotype" panose="02040502050505030304" pitchFamily="18" charset="0"/>
              <a:cs typeface="Times New Roman" pitchFamily="18" charset="0"/>
            </a:endParaRPr>
          </a:p>
          <a:p>
            <a:pPr lvl="1"/>
            <a:r>
              <a:rPr lang="en-US" altLang="en-US" smtClean="0">
                <a:latin typeface="Palatino Linotype" panose="02040502050505030304" pitchFamily="18" charset="0"/>
                <a:cs typeface="Times New Roman" pitchFamily="18" charset="0"/>
              </a:rPr>
              <a:t>Eardrum</a:t>
            </a:r>
          </a:p>
          <a:p>
            <a:pPr lvl="1"/>
            <a:endParaRPr lang="en-US" altLang="en-US" sz="800" smtClean="0">
              <a:latin typeface="Palatino Linotype" panose="02040502050505030304" pitchFamily="18" charset="0"/>
              <a:cs typeface="Times New Roman" pitchFamily="18" charset="0"/>
            </a:endParaRPr>
          </a:p>
          <a:p>
            <a:pPr lvl="1"/>
            <a:r>
              <a:rPr lang="en-US" altLang="en-US" smtClean="0">
                <a:latin typeface="Palatino Linotype" panose="02040502050505030304" pitchFamily="18" charset="0"/>
                <a:cs typeface="Times New Roman" pitchFamily="18" charset="0"/>
              </a:rPr>
              <a:t>Auditory </a:t>
            </a:r>
            <a:r>
              <a:rPr lang="en-US" altLang="en-US">
                <a:latin typeface="Palatino Linotype" panose="02040502050505030304" pitchFamily="18" charset="0"/>
                <a:cs typeface="Times New Roman" pitchFamily="18" charset="0"/>
              </a:rPr>
              <a:t>ossicles - leverage </a:t>
            </a:r>
            <a:r>
              <a:rPr lang="en-US" altLang="en-US" smtClean="0">
                <a:latin typeface="Palatino Linotype" panose="02040502050505030304" pitchFamily="18" charset="0"/>
                <a:cs typeface="Times New Roman" pitchFamily="18" charset="0"/>
              </a:rPr>
              <a:t>effect</a:t>
            </a:r>
          </a:p>
          <a:p>
            <a:pPr lvl="1"/>
            <a:endParaRPr lang="en-US" altLang="en-US" sz="800" smtClean="0">
              <a:latin typeface="Palatino Linotype" panose="02040502050505030304" pitchFamily="18" charset="0"/>
              <a:cs typeface="Times New Roman" pitchFamily="18" charset="0"/>
            </a:endParaRPr>
          </a:p>
          <a:p>
            <a:pPr lvl="1"/>
            <a:r>
              <a:rPr lang="en-US" altLang="en-US" sz="2400" smtClean="0">
                <a:solidFill>
                  <a:prstClr val="black"/>
                </a:solidFill>
                <a:latin typeface="Palatino Linotype" panose="02040502050505030304" pitchFamily="18" charset="0"/>
                <a:cs typeface="Times New Roman" pitchFamily="18" charset="0"/>
              </a:rPr>
              <a:t>Movement </a:t>
            </a:r>
            <a:r>
              <a:rPr lang="en-US" altLang="en-US" sz="2400">
                <a:solidFill>
                  <a:prstClr val="black"/>
                </a:solidFill>
                <a:latin typeface="Palatino Linotype" panose="02040502050505030304" pitchFamily="18" charset="0"/>
                <a:cs typeface="Times New Roman" pitchFamily="18" charset="0"/>
              </a:rPr>
              <a:t>of the labyrinth </a:t>
            </a:r>
            <a:r>
              <a:rPr lang="en-US" altLang="en-US" sz="2400" smtClean="0">
                <a:solidFill>
                  <a:prstClr val="black"/>
                </a:solidFill>
                <a:latin typeface="Palatino Linotype" panose="02040502050505030304" pitchFamily="18" charset="0"/>
                <a:cs typeface="Times New Roman" pitchFamily="18" charset="0"/>
              </a:rPr>
              <a:t>fluid</a:t>
            </a:r>
          </a:p>
          <a:p>
            <a:pPr lvl="1"/>
            <a:endParaRPr lang="en-US" altLang="en-US" sz="800" smtClean="0">
              <a:solidFill>
                <a:prstClr val="black"/>
              </a:solidFill>
              <a:latin typeface="Palatino Linotype" panose="02040502050505030304" pitchFamily="18" charset="0"/>
              <a:cs typeface="Times New Roman" pitchFamily="18" charset="0"/>
            </a:endParaRPr>
          </a:p>
          <a:p>
            <a:pPr marL="0" lvl="0" indent="0">
              <a:lnSpc>
                <a:spcPct val="100000"/>
              </a:lnSpc>
              <a:spcBef>
                <a:spcPts val="0"/>
              </a:spcBef>
              <a:buFont typeface="Wingdings" panose="05000000000000000000" pitchFamily="2" charset="2"/>
              <a:buChar char="§"/>
            </a:pPr>
            <a:r>
              <a:rPr lang="en-US" altLang="en-US" sz="2400" smtClean="0">
                <a:solidFill>
                  <a:prstClr val="black"/>
                </a:solidFill>
                <a:latin typeface="Palatino Linotype" panose="02040502050505030304" pitchFamily="18" charset="0"/>
                <a:cs typeface="Times New Roman" pitchFamily="18" charset="0"/>
              </a:rPr>
              <a:t> Sensorineural apparatus:</a:t>
            </a:r>
          </a:p>
          <a:p>
            <a:pPr marL="0" lvl="0" indent="0">
              <a:lnSpc>
                <a:spcPct val="100000"/>
              </a:lnSpc>
              <a:spcBef>
                <a:spcPts val="0"/>
              </a:spcBef>
              <a:buFont typeface="Wingdings" panose="05000000000000000000" pitchFamily="2" charset="2"/>
              <a:buChar char="§"/>
            </a:pPr>
            <a:endParaRPr lang="en-US" altLang="en-US" sz="800" smtClean="0">
              <a:solidFill>
                <a:prstClr val="black"/>
              </a:solidFill>
              <a:latin typeface="Palatino Linotype" panose="02040502050505030304" pitchFamily="18" charset="0"/>
              <a:cs typeface="Times New Roman" pitchFamily="18" charset="0"/>
            </a:endParaRPr>
          </a:p>
          <a:p>
            <a:pPr lvl="1">
              <a:lnSpc>
                <a:spcPct val="100000"/>
              </a:lnSpc>
              <a:spcBef>
                <a:spcPts val="0"/>
              </a:spcBef>
            </a:pPr>
            <a:r>
              <a:rPr lang="en-US" altLang="en-US" smtClean="0">
                <a:solidFill>
                  <a:prstClr val="black"/>
                </a:solidFill>
                <a:latin typeface="Palatino Linotype" panose="02040502050505030304" pitchFamily="18" charset="0"/>
                <a:cs typeface="Times New Roman" pitchFamily="18" charset="0"/>
              </a:rPr>
              <a:t>Organ of Corti</a:t>
            </a:r>
          </a:p>
          <a:p>
            <a:pPr lvl="1">
              <a:lnSpc>
                <a:spcPct val="100000"/>
              </a:lnSpc>
              <a:spcBef>
                <a:spcPts val="0"/>
              </a:spcBef>
            </a:pPr>
            <a:endParaRPr lang="en-US" altLang="en-US" sz="800" smtClean="0">
              <a:solidFill>
                <a:prstClr val="black"/>
              </a:solidFill>
              <a:latin typeface="Palatino Linotype" panose="02040502050505030304" pitchFamily="18" charset="0"/>
              <a:cs typeface="Times New Roman" pitchFamily="18" charset="0"/>
            </a:endParaRPr>
          </a:p>
          <a:p>
            <a:pPr lvl="1">
              <a:lnSpc>
                <a:spcPct val="100000"/>
              </a:lnSpc>
              <a:spcBef>
                <a:spcPts val="0"/>
              </a:spcBef>
            </a:pPr>
            <a:r>
              <a:rPr lang="en-US" altLang="en-US" smtClean="0">
                <a:solidFill>
                  <a:prstClr val="black"/>
                </a:solidFill>
                <a:latin typeface="Palatino Linotype" panose="02040502050505030304" pitchFamily="18" charset="0"/>
                <a:cs typeface="Times New Roman" pitchFamily="18" charset="0"/>
              </a:rPr>
              <a:t>Vestibulocochlear nerve</a:t>
            </a:r>
            <a:endParaRPr lang="en-US" altLang="en-US">
              <a:solidFill>
                <a:prstClr val="black"/>
              </a:solidFill>
              <a:latin typeface="Palatino Linotype" panose="02040502050505030304" pitchFamily="18" charset="0"/>
              <a:cs typeface="Times New Roman" pitchFamily="18" charset="0"/>
            </a:endParaRPr>
          </a:p>
          <a:p>
            <a:pPr lvl="1"/>
            <a:endParaRPr lang="en-US" altLang="en-US" sz="2400" smtClean="0">
              <a:solidFill>
                <a:prstClr val="black"/>
              </a:solidFill>
              <a:latin typeface="Palatino Linotype" panose="02040502050505030304" pitchFamily="18" charset="0"/>
              <a:cs typeface="Times New Roman" pitchFamily="18" charset="0"/>
            </a:endParaRPr>
          </a:p>
          <a:p>
            <a:pPr lvl="1"/>
            <a:endParaRPr lang="en-US" altLang="en-US" sz="2400">
              <a:solidFill>
                <a:prstClr val="black"/>
              </a:solidFill>
              <a:latin typeface="Palatino Linotype" panose="02040502050505030304" pitchFamily="18" charset="0"/>
              <a:cs typeface="Times New Roman" pitchFamily="18" charset="0"/>
            </a:endParaRPr>
          </a:p>
          <a:p>
            <a:pPr lvl="1"/>
            <a:endParaRPr lang="en-US" altLang="en-US">
              <a:latin typeface="Palatino Linotype" panose="02040502050505030304" pitchFamily="18" charset="0"/>
              <a:cs typeface="Times New Roman" pitchFamily="18" charset="0"/>
            </a:endParaRPr>
          </a:p>
        </p:txBody>
      </p:sp>
      <p:pic>
        <p:nvPicPr>
          <p:cNvPr id="8" name="Picture 4" descr="conductive-sensorineural-hearing-loss[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0273" y="2367831"/>
            <a:ext cx="5276684" cy="3007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3522979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3"/>
          <p:cNvSpPr>
            <a:spLocks noGrp="1" noChangeArrowheads="1"/>
          </p:cNvSpPr>
          <p:nvPr>
            <p:ph idx="1"/>
          </p:nvPr>
        </p:nvSpPr>
        <p:spPr>
          <a:xfrm>
            <a:off x="345220" y="855566"/>
            <a:ext cx="10515600" cy="5839432"/>
          </a:xfrm>
        </p:spPr>
        <p:txBody>
          <a:bodyPr>
            <a:noAutofit/>
          </a:bodyPr>
          <a:lstStyle/>
          <a:p>
            <a:pPr eaLnBrk="1" hangingPunct="1">
              <a:buFont typeface="Wingdings" panose="05000000000000000000" pitchFamily="2" charset="2"/>
              <a:buChar char="§"/>
            </a:pPr>
            <a:r>
              <a:rPr lang="en-US" altLang="en-US" sz="2000" smtClean="0">
                <a:latin typeface="Palatino Linotype" panose="02040502050505030304" pitchFamily="18" charset="0"/>
                <a:cs typeface="Times New Roman" pitchFamily="18" charset="0"/>
              </a:rPr>
              <a:t>From the acoustic point of view, the external auditory canal is a resonator of sound waves from 3000 Hz to 4000 Hz.</a:t>
            </a:r>
          </a:p>
          <a:p>
            <a:pPr eaLnBrk="1" hangingPunct="1">
              <a:buFont typeface="Wingdings" panose="05000000000000000000" pitchFamily="2" charset="2"/>
              <a:buChar char="§"/>
            </a:pPr>
            <a:endParaRPr lang="en-US" alt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000">
                <a:latin typeface="Palatino Linotype" panose="02040502050505030304" pitchFamily="18" charset="0"/>
                <a:cs typeface="Times New Roman" pitchFamily="18" charset="0"/>
              </a:rPr>
              <a:t>The eardrum oscillates with the same number of cycles as the air waves that reach it. It has a low impedance due to its shape and structure and can receive a wide range of sound information</a:t>
            </a:r>
            <a:r>
              <a:rPr lang="en-US" altLang="en-US" sz="20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alt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000">
                <a:latin typeface="Palatino Linotype" panose="02040502050505030304" pitchFamily="18" charset="0"/>
                <a:cs typeface="Times New Roman" pitchFamily="18" charset="0"/>
              </a:rPr>
              <a:t>The surface of the tympanic membrane is about 55 mm, and the oval window is about 3.2 </a:t>
            </a:r>
            <a:r>
              <a:rPr lang="en-US" altLang="en-US" sz="2000" smtClean="0">
                <a:latin typeface="Palatino Linotype" panose="02040502050505030304" pitchFamily="18" charset="0"/>
                <a:cs typeface="Times New Roman" pitchFamily="18" charset="0"/>
              </a:rPr>
              <a:t>mm.</a:t>
            </a:r>
          </a:p>
          <a:p>
            <a:pPr>
              <a:buFont typeface="Wingdings" panose="05000000000000000000" pitchFamily="2" charset="2"/>
              <a:buChar char="§"/>
            </a:pPr>
            <a:endParaRPr lang="en-US" alt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000">
                <a:latin typeface="Palatino Linotype" panose="02040502050505030304" pitchFamily="18" charset="0"/>
                <a:cs typeface="Times New Roman" pitchFamily="18" charset="0"/>
              </a:rPr>
              <a:t>Chain of auditory ossicles - leverage </a:t>
            </a:r>
            <a:r>
              <a:rPr lang="en-US" altLang="en-US" sz="2000" smtClean="0">
                <a:latin typeface="Palatino Linotype" panose="02040502050505030304" pitchFamily="18" charset="0"/>
                <a:cs typeface="Times New Roman" pitchFamily="18" charset="0"/>
              </a:rPr>
              <a:t>effect.</a:t>
            </a:r>
          </a:p>
          <a:p>
            <a:pPr>
              <a:buFont typeface="Wingdings" panose="05000000000000000000" pitchFamily="2" charset="2"/>
              <a:buChar char="§"/>
            </a:pPr>
            <a:endParaRPr lang="en-US" alt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000">
                <a:latin typeface="Palatino Linotype" panose="02040502050505030304" pitchFamily="18" charset="0"/>
                <a:cs typeface="Times New Roman" pitchFamily="18" charset="0"/>
              </a:rPr>
              <a:t>The role of the middle ear consists of the transmission, amplification, transformation of sound to the inner ear and protection from the sudden impact of intense sound</a:t>
            </a:r>
            <a:r>
              <a:rPr lang="en-US" altLang="en-US" sz="20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alt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000">
                <a:latin typeface="Palatino Linotype" panose="02040502050505030304" pitchFamily="18" charset="0"/>
                <a:cs typeface="Times New Roman" pitchFamily="18" charset="0"/>
              </a:rPr>
              <a:t>The direct transition of sound from air to liquid involves a loss of 50 to 60 dB. This does not happen thanks to the fact that the sound from the surface of the eardrum is concentrated on the stapes plate, which is 14 times smaller, and thus the sound is amplified by 25.5 dB.</a:t>
            </a:r>
          </a:p>
          <a:p>
            <a:pPr>
              <a:buFont typeface="Wingdings" panose="05000000000000000000" pitchFamily="2" charset="2"/>
              <a:buChar char="§"/>
            </a:pPr>
            <a:endParaRPr lang="en-US" altLang="en-US" sz="2400">
              <a:latin typeface="Palatino Linotype" panose="02040502050505030304" pitchFamily="18" charset="0"/>
              <a:cs typeface="Times New Roman" pitchFamily="18" charset="0"/>
            </a:endParaRPr>
          </a:p>
          <a:p>
            <a:pPr>
              <a:buFont typeface="Wingdings" panose="05000000000000000000" pitchFamily="2" charset="2"/>
              <a:buChar char="§"/>
            </a:pPr>
            <a:endParaRPr lang="en-US" altLang="en-US" sz="2400">
              <a:latin typeface="Palatino Linotype" panose="02040502050505030304" pitchFamily="18" charset="0"/>
              <a:cs typeface="Times New Roman" pitchFamily="18" charset="0"/>
            </a:endParaRPr>
          </a:p>
          <a:p>
            <a:pPr eaLnBrk="1" hangingPunct="1">
              <a:buFont typeface="Wingdings" panose="05000000000000000000" pitchFamily="2" charset="2"/>
              <a:buChar char="§"/>
            </a:pPr>
            <a:endParaRPr lang="en-US" altLang="en-US" sz="2400" smtClean="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FF0000"/>
                </a:solidFill>
                <a:latin typeface="Palatino Linotype" pitchFamily="18" charset="0"/>
              </a:rPr>
              <a:t>Conductive </a:t>
            </a:r>
            <a:r>
              <a:rPr lang="en-US" sz="3500" b="1" smtClean="0">
                <a:solidFill>
                  <a:srgbClr val="FF0000"/>
                </a:solidFill>
                <a:latin typeface="Palatino Linotype" pitchFamily="18" charset="0"/>
              </a:rPr>
              <a:t>apparatus</a:t>
            </a:r>
            <a:endParaRPr lang="en-US" sz="3500" b="1">
              <a:solidFill>
                <a:srgbClr val="FF0000"/>
              </a:solidFill>
              <a:latin typeface="Palatino Linotype" pitchFamily="18" charset="0"/>
            </a:endParaRPr>
          </a:p>
        </p:txBody>
      </p:sp>
    </p:spTree>
    <p:extLst>
      <p:ext uri="{BB962C8B-B14F-4D97-AF65-F5344CB8AC3E}">
        <p14:creationId xmlns:p14="http://schemas.microsoft.com/office/powerpoint/2010/main" val="350894231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FF0000"/>
                </a:solidFill>
                <a:latin typeface="Palatino Linotype" pitchFamily="18" charset="0"/>
              </a:rPr>
              <a:t>Hearing</a:t>
            </a:r>
            <a:endParaRPr lang="en-US" sz="3500" b="1">
              <a:solidFill>
                <a:srgbClr val="FF0000"/>
              </a:solidFill>
              <a:latin typeface="Palatino Linotype" pitchFamily="18" charset="0"/>
            </a:endParaRPr>
          </a:p>
        </p:txBody>
      </p:sp>
      <p:sp>
        <p:nvSpPr>
          <p:cNvPr id="7" name="Rectangle 3"/>
          <p:cNvSpPr>
            <a:spLocks noGrp="1" noChangeArrowheads="1"/>
          </p:cNvSpPr>
          <p:nvPr>
            <p:ph idx="1"/>
          </p:nvPr>
        </p:nvSpPr>
        <p:spPr>
          <a:xfrm>
            <a:off x="345220" y="855566"/>
            <a:ext cx="10515600" cy="5934848"/>
          </a:xfrm>
        </p:spPr>
        <p:txBody>
          <a:bodyPr>
            <a:noAutofit/>
          </a:bodyPr>
          <a:lstStyle/>
          <a:p>
            <a:pPr>
              <a:buFont typeface="Wingdings" panose="05000000000000000000" pitchFamily="2" charset="2"/>
              <a:buChar char="§"/>
            </a:pPr>
            <a:r>
              <a:rPr lang="en-US" altLang="en-US" sz="2400">
                <a:latin typeface="Palatino Linotype" panose="02040502050505030304" pitchFamily="18" charset="0"/>
                <a:cs typeface="Times New Roman" pitchFamily="18" charset="0"/>
              </a:rPr>
              <a:t>The sense of hearing is a natural sensor system that allows us to perceive sound phenomena from the </a:t>
            </a:r>
            <a:r>
              <a:rPr lang="en-US" altLang="en-US" sz="2400">
                <a:latin typeface="Palatino Linotype" panose="02040502050505030304" pitchFamily="18" charset="0"/>
                <a:cs typeface="Times New Roman" pitchFamily="18" charset="0"/>
              </a:rPr>
              <a:t>environment</a:t>
            </a:r>
            <a:r>
              <a:rPr lang="en-US" alt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alt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400">
                <a:latin typeface="Palatino Linotype" panose="02040502050505030304" pitchFamily="18" charset="0"/>
                <a:cs typeface="Times New Roman" pitchFamily="18" charset="0"/>
              </a:rPr>
              <a:t>Of all the senses, the sense of hearing is the youngest phylogenetically</a:t>
            </a:r>
            <a:r>
              <a:rPr lang="en-US" altLang="en-US" sz="2400">
                <a:latin typeface="Palatino Linotype" panose="02040502050505030304" pitchFamily="18" charset="0"/>
                <a:cs typeface="Times New Roman" pitchFamily="18" charset="0"/>
              </a:rPr>
              <a:t>. </a:t>
            </a:r>
            <a:endParaRPr lang="en-US" altLang="en-US" sz="2400" smtClean="0">
              <a:latin typeface="Palatino Linotype" panose="02040502050505030304" pitchFamily="18" charset="0"/>
              <a:cs typeface="Times New Roman" pitchFamily="18" charset="0"/>
            </a:endParaRPr>
          </a:p>
          <a:p>
            <a:pPr>
              <a:buFont typeface="Wingdings" panose="05000000000000000000" pitchFamily="2" charset="2"/>
              <a:buChar char="§"/>
            </a:pPr>
            <a:endParaRPr lang="en-US" alt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400">
                <a:latin typeface="Palatino Linotype" panose="02040502050505030304" pitchFamily="18" charset="0"/>
                <a:cs typeface="Times New Roman" pitchFamily="18" charset="0"/>
              </a:rPr>
              <a:t>It arose from the sense of balance in the inner ear when vertebrates began to live in an airborne </a:t>
            </a:r>
            <a:r>
              <a:rPr lang="en-US" altLang="en-US" sz="2400">
                <a:latin typeface="Palatino Linotype" panose="02040502050505030304" pitchFamily="18" charset="0"/>
                <a:cs typeface="Times New Roman" pitchFamily="18" charset="0"/>
              </a:rPr>
              <a:t>environment</a:t>
            </a:r>
            <a:r>
              <a:rPr lang="en-US" alt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alt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400">
                <a:latin typeface="Palatino Linotype" panose="02040502050505030304" pitchFamily="18" charset="0"/>
                <a:cs typeface="Times New Roman" pitchFamily="18" charset="0"/>
              </a:rPr>
              <a:t>The primary role of hearing in humans is in communication and analysis </a:t>
            </a:r>
            <a:r>
              <a:rPr lang="en-US" altLang="en-US" sz="2400">
                <a:latin typeface="Palatino Linotype" panose="02040502050505030304" pitchFamily="18" charset="0"/>
                <a:cs typeface="Times New Roman" pitchFamily="18" charset="0"/>
              </a:rPr>
              <a:t>of </a:t>
            </a:r>
            <a:r>
              <a:rPr lang="en-US" altLang="en-US" sz="2400" smtClean="0">
                <a:latin typeface="Palatino Linotype" panose="02040502050505030304" pitchFamily="18" charset="0"/>
                <a:cs typeface="Times New Roman" pitchFamily="18" charset="0"/>
              </a:rPr>
              <a:t>the speech</a:t>
            </a:r>
            <a:r>
              <a:rPr lang="en-US" altLang="en-US" sz="2400">
                <a:latin typeface="Palatino Linotype" panose="02040502050505030304" pitchFamily="18" charset="0"/>
                <a:cs typeface="Times New Roman" pitchFamily="18" charset="0"/>
              </a:rPr>
              <a:t>, along with control of one's own pronunciation</a:t>
            </a:r>
            <a:r>
              <a:rPr lang="en-US" altLang="en-US" sz="2400">
                <a:latin typeface="Palatino Linotype" panose="02040502050505030304" pitchFamily="18" charset="0"/>
                <a:cs typeface="Times New Roman" pitchFamily="18" charset="0"/>
              </a:rPr>
              <a:t>. </a:t>
            </a:r>
            <a:endParaRPr lang="en-US" altLang="en-US" sz="2400" smtClean="0">
              <a:latin typeface="Palatino Linotype" panose="02040502050505030304" pitchFamily="18" charset="0"/>
              <a:cs typeface="Times New Roman" pitchFamily="18" charset="0"/>
            </a:endParaRPr>
          </a:p>
          <a:p>
            <a:pPr>
              <a:buFont typeface="Wingdings" panose="05000000000000000000" pitchFamily="2" charset="2"/>
              <a:buChar char="§"/>
            </a:pPr>
            <a:endParaRPr lang="en-US" alt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400">
                <a:latin typeface="Palatino Linotype" panose="02040502050505030304" pitchFamily="18" charset="0"/>
                <a:cs typeface="Times New Roman" pitchFamily="18" charset="0"/>
              </a:rPr>
              <a:t>Hearing is of great importance in the development of speech, thinking, cognitive processes, communicative abilities, and psychosocial development</a:t>
            </a:r>
            <a:r>
              <a:rPr lang="en-US" altLang="en-US" sz="2400">
                <a:latin typeface="Palatino Linotype" panose="02040502050505030304" pitchFamily="18" charset="0"/>
                <a:cs typeface="Times New Roman" pitchFamily="18" charset="0"/>
              </a:rPr>
              <a:t>. </a:t>
            </a:r>
            <a:endParaRPr lang="en-US" altLang="en-US" sz="2400" smtClean="0">
              <a:latin typeface="Palatino Linotype" panose="02040502050505030304" pitchFamily="18" charset="0"/>
              <a:cs typeface="Times New Roman" pitchFamily="18" charset="0"/>
            </a:endParaRPr>
          </a:p>
          <a:p>
            <a:pPr>
              <a:buFont typeface="Wingdings" panose="05000000000000000000" pitchFamily="2" charset="2"/>
              <a:buChar char="§"/>
            </a:pPr>
            <a:endParaRPr lang="en-US" alt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400">
                <a:latin typeface="Palatino Linotype" panose="02040502050505030304" pitchFamily="18" charset="0"/>
                <a:cs typeface="Times New Roman" pitchFamily="18" charset="0"/>
              </a:rPr>
              <a:t>Hearing impairment manifests itself </a:t>
            </a:r>
            <a:r>
              <a:rPr lang="en-US" altLang="en-US" sz="2400">
                <a:latin typeface="Palatino Linotype" panose="02040502050505030304" pitchFamily="18" charset="0"/>
                <a:cs typeface="Times New Roman" pitchFamily="18" charset="0"/>
              </a:rPr>
              <a:t>as </a:t>
            </a:r>
            <a:r>
              <a:rPr lang="en-US" altLang="en-US" sz="2400" b="1" smtClean="0">
                <a:solidFill>
                  <a:srgbClr val="1F497D"/>
                </a:solidFill>
                <a:latin typeface="Palatino Linotype" panose="02040502050505030304" pitchFamily="18" charset="0"/>
                <a:cs typeface="Times New Roman" pitchFamily="18" charset="0"/>
              </a:rPr>
              <a:t>partial hearing </a:t>
            </a:r>
            <a:r>
              <a:rPr lang="en-US" altLang="en-US" sz="2400" b="1">
                <a:solidFill>
                  <a:srgbClr val="1F497D"/>
                </a:solidFill>
                <a:latin typeface="Palatino Linotype" panose="02040502050505030304" pitchFamily="18" charset="0"/>
                <a:cs typeface="Times New Roman" pitchFamily="18" charset="0"/>
              </a:rPr>
              <a:t>loss </a:t>
            </a:r>
            <a:r>
              <a:rPr lang="en-US" altLang="en-US" sz="2400">
                <a:latin typeface="Palatino Linotype" panose="02040502050505030304" pitchFamily="18" charset="0"/>
                <a:cs typeface="Times New Roman" pitchFamily="18" charset="0"/>
              </a:rPr>
              <a:t>and </a:t>
            </a:r>
            <a:r>
              <a:rPr lang="en-US" altLang="en-US" sz="2400" b="1">
                <a:solidFill>
                  <a:srgbClr val="1F497D"/>
                </a:solidFill>
                <a:latin typeface="Palatino Linotype" panose="02040502050505030304" pitchFamily="18" charset="0"/>
                <a:cs typeface="Times New Roman" pitchFamily="18" charset="0"/>
              </a:rPr>
              <a:t>deafness</a:t>
            </a:r>
            <a:r>
              <a:rPr lang="en-US" altLang="en-US" sz="2400" b="1">
                <a:latin typeface="Palatino Linotype" panose="02040502050505030304" pitchFamily="18" charset="0"/>
                <a:cs typeface="Times New Roman" pitchFamily="18" charset="0"/>
              </a:rPr>
              <a:t>.</a:t>
            </a:r>
            <a:endParaRPr lang="en-US" altLang="en-US" sz="2400" b="1" smtClean="0">
              <a:latin typeface="Palatino Linotype" panose="02040502050505030304" pitchFamily="18" charset="0"/>
              <a:cs typeface="Times New Roman" pitchFamily="18" charset="0"/>
            </a:endParaRPr>
          </a:p>
          <a:p>
            <a:pPr>
              <a:buFont typeface="Wingdings" panose="05000000000000000000" pitchFamily="2" charset="2"/>
              <a:buChar char="§"/>
            </a:pPr>
            <a:endParaRPr lang="en-US" altLang="en-US" sz="2400">
              <a:latin typeface="Palatino Linotype" panose="02040502050505030304" pitchFamily="18" charset="0"/>
              <a:cs typeface="Times New Roman" pitchFamily="18" charset="0"/>
            </a:endParaRPr>
          </a:p>
          <a:p>
            <a:pPr>
              <a:buFont typeface="Wingdings" panose="05000000000000000000" pitchFamily="2" charset="2"/>
              <a:buChar char="§"/>
            </a:pPr>
            <a:endParaRPr lang="en-US" altLang="en-US" sz="2400">
              <a:latin typeface="Palatino Linotype" panose="02040502050505030304" pitchFamily="18" charset="0"/>
              <a:cs typeface="Times New Roman" pitchFamily="18" charset="0"/>
            </a:endParaRPr>
          </a:p>
          <a:p>
            <a:pPr eaLnBrk="1" hangingPunct="1">
              <a:buFont typeface="Wingdings" panose="05000000000000000000" pitchFamily="2" charset="2"/>
              <a:buChar char="§"/>
            </a:pPr>
            <a:endParaRPr lang="en-US" altLang="en-US" sz="2400" smtClean="0">
              <a:latin typeface="Palatino Linotype" panose="02040502050505030304" pitchFamily="18" charset="0"/>
              <a:cs typeface="Times New Roman" pitchFamily="18" charset="0"/>
            </a:endParaRPr>
          </a:p>
        </p:txBody>
      </p:sp>
    </p:spTree>
    <p:extLst>
      <p:ext uri="{BB962C8B-B14F-4D97-AF65-F5344CB8AC3E}">
        <p14:creationId xmlns:p14="http://schemas.microsoft.com/office/powerpoint/2010/main" val="30245603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3EAE9C2-1189-4633-7E51-B9CBEA54E8F1}"/>
              </a:ext>
            </a:extLst>
          </p:cNvPr>
          <p:cNvSpPr>
            <a:spLocks noGrp="1"/>
          </p:cNvSpPr>
          <p:nvPr>
            <p:ph idx="1"/>
          </p:nvPr>
        </p:nvSpPr>
        <p:spPr>
          <a:xfrm>
            <a:off x="838200" y="1690688"/>
            <a:ext cx="10515600" cy="4667250"/>
          </a:xfrm>
        </p:spPr>
        <p:txBody>
          <a:bodyPr vert="horz" lIns="91440" tIns="45720" rIns="91440" bIns="45720" rtlCol="0">
            <a:noAutofit/>
          </a:bodyPr>
          <a:lstStyle/>
          <a:p>
            <a:pPr>
              <a:buFont typeface="Wingdings" panose="05000000000000000000" pitchFamily="2" charset="2"/>
              <a:buChar char="§"/>
            </a:pPr>
            <a:r>
              <a:rPr lang="en-US" sz="2400">
                <a:latin typeface="Palatino Linotype" panose="02040502050505030304" pitchFamily="18" charset="0"/>
                <a:cs typeface="Times New Roman" pitchFamily="18" charset="0"/>
              </a:rPr>
              <a:t>A person who is hard of hearing is one who has a significant hearing impairment and has communication </a:t>
            </a:r>
            <a:r>
              <a:rPr lang="en-US" sz="2400">
                <a:latin typeface="Palatino Linotype" panose="02040502050505030304" pitchFamily="18" charset="0"/>
                <a:cs typeface="Times New Roman" pitchFamily="18" charset="0"/>
              </a:rPr>
              <a:t>difficulties</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A person who is deaf is one who has a complete loss of sound perception and cannot make any social contact through hearing</a:t>
            </a:r>
            <a:r>
              <a:rPr lang="en-US" sz="2400">
                <a:latin typeface="Palatino Linotype" panose="02040502050505030304" pitchFamily="18" charset="0"/>
                <a:cs typeface="Times New Roman" pitchFamily="18" charset="0"/>
              </a:rPr>
              <a:t>. </a:t>
            </a:r>
            <a:endParaRPr lang="en-US" sz="2400" smtClean="0">
              <a:latin typeface="Palatino Linotype" panose="02040502050505030304" pitchFamily="18" charset="0"/>
              <a:cs typeface="Times New Roman" pitchFamily="18" charset="0"/>
            </a:endParaRP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Hearing </a:t>
            </a:r>
            <a:r>
              <a:rPr lang="en-US" sz="2400" smtClean="0">
                <a:latin typeface="Palatino Linotype" panose="02040502050505030304" pitchFamily="18" charset="0"/>
                <a:cs typeface="Times New Roman" pitchFamily="18" charset="0"/>
              </a:rPr>
              <a:t>treshold:</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Up </a:t>
            </a:r>
            <a:r>
              <a:rPr lang="en-US" sz="2000">
                <a:latin typeface="Palatino Linotype" panose="02040502050505030304" pitchFamily="18" charset="0"/>
                <a:cs typeface="Times New Roman" pitchFamily="18" charset="0"/>
              </a:rPr>
              <a:t>to 20 </a:t>
            </a:r>
            <a:r>
              <a:rPr lang="en-US" sz="2000">
                <a:latin typeface="Palatino Linotype" panose="02040502050505030304" pitchFamily="18" charset="0"/>
                <a:cs typeface="Times New Roman" pitchFamily="18" charset="0"/>
              </a:rPr>
              <a:t>dB</a:t>
            </a:r>
            <a:r>
              <a:rPr lang="hr-HR" sz="2000">
                <a:latin typeface="Palatino Linotype" panose="02040502050505030304" pitchFamily="18" charset="0"/>
                <a:cs typeface="Times New Roman" pitchFamily="18" charset="0"/>
              </a:rPr>
              <a:t> </a:t>
            </a:r>
            <a:r>
              <a:rPr lang="en-US" sz="2000">
                <a:latin typeface="Palatino Linotype" panose="02040502050505030304" pitchFamily="18" charset="0"/>
                <a:cs typeface="Times New Roman" pitchFamily="18" charset="0"/>
              </a:rPr>
              <a:t>– </a:t>
            </a:r>
            <a:r>
              <a:rPr lang="en-US" sz="2000">
                <a:latin typeface="Palatino Linotype" panose="02040502050505030304" pitchFamily="18" charset="0"/>
                <a:cs typeface="Times New Roman" pitchFamily="18" charset="0"/>
              </a:rPr>
              <a:t>normal </a:t>
            </a:r>
            <a:r>
              <a:rPr lang="en-US" sz="2000" smtClean="0">
                <a:latin typeface="Palatino Linotype" panose="02040502050505030304" pitchFamily="18" charset="0"/>
                <a:cs typeface="Times New Roman" pitchFamily="18" charset="0"/>
              </a:rPr>
              <a:t>hearing</a:t>
            </a:r>
          </a:p>
          <a:p>
            <a:pPr lvl="1"/>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20 to 95 dB – partial hearing loss</a:t>
            </a:r>
          </a:p>
          <a:p>
            <a:pPr lvl="1"/>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Above 95 dB - deafness</a:t>
            </a:r>
            <a:endParaRPr lang="en-US" sz="2000" dirty="0">
              <a:latin typeface="Palatino Linotype" panose="02040502050505030304" pitchFamily="18" charset="0"/>
              <a:cs typeface="Times New Roman" pitchFamily="18" charset="0"/>
            </a:endParaRPr>
          </a:p>
          <a:p>
            <a:pPr>
              <a:buFont typeface="Wingdings" panose="05000000000000000000" pitchFamily="2" charset="2"/>
              <a:buChar char="§"/>
            </a:pPr>
            <a:endParaRPr lang="en-US" sz="2400" dirty="0">
              <a:latin typeface="Palatino Linotype" panose="02040502050505030304" pitchFamily="18" charset="0"/>
              <a:cs typeface="Times New Roman" pitchFamily="18" charset="0"/>
            </a:endParaRPr>
          </a:p>
          <a:p>
            <a:pPr>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FF0000"/>
                </a:solidFill>
                <a:latin typeface="Palatino Linotype" pitchFamily="18" charset="0"/>
              </a:rPr>
              <a:t>Hearing impairment</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81489128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43EAE9C2-1189-4633-7E51-B9CBEA54E8F1}"/>
              </a:ext>
            </a:extLst>
          </p:cNvPr>
          <p:cNvSpPr>
            <a:spLocks noGrp="1"/>
          </p:cNvSpPr>
          <p:nvPr>
            <p:ph idx="1"/>
          </p:nvPr>
        </p:nvSpPr>
        <p:spPr>
          <a:xfrm>
            <a:off x="838200" y="1690688"/>
            <a:ext cx="10515600" cy="4667250"/>
          </a:xfrm>
        </p:spPr>
        <p:txBody>
          <a:bodyPr vert="horz" lIns="91440" tIns="45720" rIns="91440" bIns="45720" rtlCol="0">
            <a:noAutofit/>
          </a:bodyPr>
          <a:lstStyle/>
          <a:p>
            <a:pPr>
              <a:buFont typeface="Wingdings" panose="05000000000000000000" pitchFamily="2" charset="2"/>
              <a:buChar char="§"/>
            </a:pPr>
            <a:r>
              <a:rPr lang="en-US" sz="2400" smtClean="0">
                <a:latin typeface="Palatino Linotype" panose="02040502050505030304" pitchFamily="18" charset="0"/>
                <a:cs typeface="Times New Roman" pitchFamily="18" charset="0"/>
              </a:rPr>
              <a:t>Central hearing loss</a:t>
            </a: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sz="2400" smtClean="0">
                <a:latin typeface="Palatino Linotype" panose="02040502050505030304" pitchFamily="18" charset="0"/>
                <a:cs typeface="Times New Roman" pitchFamily="18" charset="0"/>
              </a:rPr>
              <a:t>Periphereal hearing loss:</a:t>
            </a:r>
          </a:p>
          <a:p>
            <a:pPr marL="0" indent="0">
              <a:buNone/>
            </a:pPr>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Conductive</a:t>
            </a:r>
          </a:p>
          <a:p>
            <a:pPr lvl="1"/>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Sensorineural (perceptive)</a:t>
            </a:r>
          </a:p>
          <a:p>
            <a:pPr lvl="2">
              <a:buFont typeface="Courier New" panose="02070309020205020404" pitchFamily="49" charset="0"/>
              <a:buChar char="o"/>
            </a:pPr>
            <a:r>
              <a:rPr lang="en-US" smtClean="0">
                <a:latin typeface="Palatino Linotype" panose="02040502050505030304" pitchFamily="18" charset="0"/>
                <a:cs typeface="Times New Roman" pitchFamily="18" charset="0"/>
              </a:rPr>
              <a:t>Cochlear</a:t>
            </a:r>
            <a:endParaRPr lang="en-US" sz="1600" smtClean="0">
              <a:latin typeface="Palatino Linotype" panose="02040502050505030304" pitchFamily="18" charset="0"/>
              <a:cs typeface="Times New Roman" pitchFamily="18" charset="0"/>
            </a:endParaRPr>
          </a:p>
          <a:p>
            <a:pPr lvl="2">
              <a:buFont typeface="Courier New" panose="02070309020205020404" pitchFamily="49" charset="0"/>
              <a:buChar char="o"/>
            </a:pPr>
            <a:r>
              <a:rPr lang="en-US" smtClean="0">
                <a:latin typeface="Palatino Linotype" panose="02040502050505030304" pitchFamily="18" charset="0"/>
                <a:cs typeface="Times New Roman" pitchFamily="18" charset="0"/>
              </a:rPr>
              <a:t>Retrocochlear</a:t>
            </a:r>
            <a:endParaRPr lang="en-US" sz="1600" smtClean="0">
              <a:latin typeface="Palatino Linotype" panose="02040502050505030304" pitchFamily="18" charset="0"/>
              <a:cs typeface="Times New Roman" pitchFamily="18" charset="0"/>
            </a:endParaRPr>
          </a:p>
          <a:p>
            <a:pPr lvl="1"/>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Mixed</a:t>
            </a:r>
            <a:endParaRPr lang="en-US" sz="2000" dirty="0">
              <a:latin typeface="Palatino Linotype" panose="02040502050505030304" pitchFamily="18" charset="0"/>
              <a:cs typeface="Times New Roman" pitchFamily="18" charset="0"/>
            </a:endParaRPr>
          </a:p>
          <a:p>
            <a:pPr>
              <a:buFont typeface="Wingdings" panose="05000000000000000000" pitchFamily="2" charset="2"/>
              <a:buChar char="§"/>
            </a:pPr>
            <a:endParaRPr lang="en-US" sz="2400" dirty="0">
              <a:latin typeface="Palatino Linotype" panose="02040502050505030304" pitchFamily="18" charset="0"/>
              <a:cs typeface="Times New Roman" pitchFamily="18" charset="0"/>
            </a:endParaRPr>
          </a:p>
          <a:p>
            <a:pPr>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FF0000"/>
                </a:solidFill>
                <a:latin typeface="Palatino Linotype" pitchFamily="18" charset="0"/>
              </a:rPr>
              <a:t>Classification </a:t>
            </a:r>
            <a:r>
              <a:rPr lang="en-US" sz="3500" b="1">
                <a:solidFill>
                  <a:srgbClr val="FF0000"/>
                </a:solidFill>
                <a:latin typeface="Palatino Linotype" pitchFamily="18" charset="0"/>
              </a:rPr>
              <a:t>of </a:t>
            </a:r>
            <a:r>
              <a:rPr lang="en-US" sz="3500" b="1">
                <a:solidFill>
                  <a:srgbClr val="FF0000"/>
                </a:solidFill>
                <a:latin typeface="Palatino Linotype" pitchFamily="18" charset="0"/>
              </a:rPr>
              <a:t>hearing </a:t>
            </a:r>
            <a:r>
              <a:rPr lang="en-US" sz="3500" b="1" smtClean="0">
                <a:solidFill>
                  <a:srgbClr val="FF0000"/>
                </a:solidFill>
                <a:latin typeface="Palatino Linotype" pitchFamily="18" charset="0"/>
              </a:rPr>
              <a:t>loss</a:t>
            </a:r>
            <a:endParaRPr lang="en-US" sz="3500" b="1" dirty="0">
              <a:solidFill>
                <a:srgbClr val="FF0000"/>
              </a:solidFill>
              <a:latin typeface="Palatino Linotype" pitchFamily="18" charset="0"/>
            </a:endParaRPr>
          </a:p>
        </p:txBody>
      </p:sp>
    </p:spTree>
    <p:extLst>
      <p:ext uri="{BB962C8B-B14F-4D97-AF65-F5344CB8AC3E}">
        <p14:creationId xmlns:p14="http://schemas.microsoft.com/office/powerpoint/2010/main" val="31460860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8694C6-1DC6-413B-8E02-320962304290}"/>
              </a:ext>
            </a:extLst>
          </p:cNvPr>
          <p:cNvSpPr>
            <a:spLocks noGrp="1"/>
          </p:cNvSpPr>
          <p:nvPr>
            <p:ph idx="1"/>
          </p:nvPr>
        </p:nvSpPr>
        <p:spPr>
          <a:xfrm>
            <a:off x="1068788" y="1263129"/>
            <a:ext cx="10515600" cy="5087795"/>
          </a:xfrm>
        </p:spPr>
        <p:txBody>
          <a:bodyPr>
            <a:normAutofit/>
          </a:bodyPr>
          <a:lstStyle/>
          <a:p>
            <a:pPr>
              <a:buFont typeface="Wingdings" panose="05000000000000000000" pitchFamily="2" charset="2"/>
              <a:buChar char="§"/>
            </a:pPr>
            <a:r>
              <a:rPr lang="en-US" sz="2400" smtClean="0">
                <a:latin typeface="Palatino Linotype" panose="02040502050505030304" pitchFamily="18" charset="0"/>
                <a:cs typeface="Times New Roman" pitchFamily="18" charset="0"/>
              </a:rPr>
              <a:t>Tuning fork </a:t>
            </a:r>
            <a:r>
              <a:rPr lang="en-US" sz="2400">
                <a:latin typeface="Palatino Linotype" panose="02040502050505030304" pitchFamily="18" charset="0"/>
                <a:cs typeface="Times New Roman" pitchFamily="18" charset="0"/>
              </a:rPr>
              <a:t>tests are subjective qualitative methods for testing hearing, the aim of which is to determine the type of hearing </a:t>
            </a:r>
            <a:r>
              <a:rPr lang="en-US" sz="2400">
                <a:latin typeface="Palatino Linotype" panose="02040502050505030304" pitchFamily="18" charset="0"/>
                <a:cs typeface="Times New Roman" pitchFamily="18" charset="0"/>
              </a:rPr>
              <a:t>impairment</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Weber test</a:t>
            </a:r>
          </a:p>
          <a:p>
            <a:pPr lvl="1"/>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Rinne test</a:t>
            </a:r>
          </a:p>
          <a:p>
            <a:pPr lvl="1"/>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Schwabach test</a:t>
            </a:r>
          </a:p>
          <a:p>
            <a:pPr lvl="1"/>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Gelle test</a:t>
            </a:r>
            <a:endParaRPr lang="en-US" sz="200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000099"/>
                </a:solidFill>
                <a:latin typeface="Palatino Linotype" pitchFamily="18" charset="0"/>
              </a:rPr>
              <a:t>Tuning fork tests</a:t>
            </a:r>
            <a:endParaRPr lang="en-US" sz="3500" b="1" dirty="0">
              <a:solidFill>
                <a:srgbClr val="000099"/>
              </a:solidFill>
              <a:latin typeface="Palatino Linotype" pitchFamily="18" charset="0"/>
            </a:endParaRPr>
          </a:p>
        </p:txBody>
      </p:sp>
      <p:pic>
        <p:nvPicPr>
          <p:cNvPr id="5" name="Picture 4">
            <a:extLst>
              <a:ext uri="{FF2B5EF4-FFF2-40B4-BE49-F238E27FC236}">
                <a16:creationId xmlns:a16="http://schemas.microsoft.com/office/drawing/2014/main" xmlns="" id="{38FDAABF-8427-5BCF-BE5B-5E3814F771B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225812" y="2474848"/>
            <a:ext cx="4841385" cy="3535105"/>
          </a:xfrm>
          <a:prstGeom prst="rect">
            <a:avLst/>
          </a:prstGeom>
          <a:noFill/>
          <a:ln>
            <a:noFill/>
          </a:ln>
        </p:spPr>
      </p:pic>
    </p:spTree>
    <p:extLst>
      <p:ext uri="{BB962C8B-B14F-4D97-AF65-F5344CB8AC3E}">
        <p14:creationId xmlns:p14="http://schemas.microsoft.com/office/powerpoint/2010/main" val="233370634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8694C6-1DC6-413B-8E02-320962304290}"/>
              </a:ext>
            </a:extLst>
          </p:cNvPr>
          <p:cNvSpPr>
            <a:spLocks noGrp="1"/>
          </p:cNvSpPr>
          <p:nvPr>
            <p:ph idx="1"/>
          </p:nvPr>
        </p:nvSpPr>
        <p:spPr>
          <a:xfrm>
            <a:off x="353171" y="914400"/>
            <a:ext cx="11502224" cy="5883965"/>
          </a:xfrm>
        </p:spPr>
        <p:txBody>
          <a:bodyPr>
            <a:normAutofit lnSpcReduction="10000"/>
          </a:bodyPr>
          <a:lstStyle/>
          <a:p>
            <a:pPr>
              <a:buFont typeface="Wingdings" panose="05000000000000000000" pitchFamily="2" charset="2"/>
              <a:buChar char="§"/>
            </a:pPr>
            <a:r>
              <a:rPr lang="en-US" sz="2400">
                <a:latin typeface="Palatino Linotype" panose="02040502050505030304" pitchFamily="18" charset="0"/>
                <a:cs typeface="Times New Roman" pitchFamily="18" charset="0"/>
              </a:rPr>
              <a:t>The test compares the bone conduction threshold of the subject's left and </a:t>
            </a:r>
            <a:r>
              <a:rPr lang="en-US" sz="2400">
                <a:latin typeface="Palatino Linotype" panose="02040502050505030304" pitchFamily="18" charset="0"/>
                <a:cs typeface="Times New Roman" pitchFamily="18" charset="0"/>
              </a:rPr>
              <a:t>right </a:t>
            </a:r>
            <a:r>
              <a:rPr lang="en-US" sz="2400" smtClean="0">
                <a:latin typeface="Palatino Linotype" panose="02040502050505030304" pitchFamily="18" charset="0"/>
                <a:cs typeface="Times New Roman" pitchFamily="18" charset="0"/>
              </a:rPr>
              <a:t>ears.</a:t>
            </a: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sz="2400" smtClean="0">
                <a:latin typeface="Palatino Linotype" panose="02040502050505030304" pitchFamily="18" charset="0"/>
                <a:cs typeface="Times New Roman" pitchFamily="18" charset="0"/>
              </a:rPr>
              <a:t>The </a:t>
            </a:r>
            <a:r>
              <a:rPr lang="en-US" sz="2400">
                <a:latin typeface="Palatino Linotype" panose="02040502050505030304" pitchFamily="18" charset="0"/>
                <a:cs typeface="Times New Roman" pitchFamily="18" charset="0"/>
              </a:rPr>
              <a:t>activated fork is placed with its handle against the </a:t>
            </a:r>
            <a:r>
              <a:rPr lang="en-US" sz="2400">
                <a:latin typeface="Palatino Linotype" panose="02040502050505030304" pitchFamily="18" charset="0"/>
                <a:cs typeface="Times New Roman" pitchFamily="18" charset="0"/>
              </a:rPr>
              <a:t>subject's </a:t>
            </a:r>
            <a:r>
              <a:rPr lang="en-US" sz="2400" smtClean="0">
                <a:latin typeface="Palatino Linotype" panose="02040502050505030304" pitchFamily="18" charset="0"/>
                <a:cs typeface="Times New Roman" pitchFamily="18" charset="0"/>
              </a:rPr>
              <a:t>forehead </a:t>
            </a:r>
            <a:r>
              <a:rPr lang="en-US" sz="2400">
                <a:latin typeface="Palatino Linotype" panose="02040502050505030304" pitchFamily="18" charset="0"/>
                <a:cs typeface="Times New Roman" pitchFamily="18" charset="0"/>
              </a:rPr>
              <a:t>or another place in the sagittal </a:t>
            </a:r>
            <a:r>
              <a:rPr lang="en-US" sz="2400">
                <a:latin typeface="Palatino Linotype" panose="02040502050505030304" pitchFamily="18" charset="0"/>
                <a:cs typeface="Times New Roman" pitchFamily="18" charset="0"/>
              </a:rPr>
              <a:t>line </a:t>
            </a:r>
            <a:r>
              <a:rPr lang="en-US" sz="2400" smtClean="0">
                <a:latin typeface="Palatino Linotype" panose="02040502050505030304" pitchFamily="18" charset="0"/>
                <a:cs typeface="Times New Roman" pitchFamily="18" charset="0"/>
              </a:rPr>
              <a:t>(chin).</a:t>
            </a: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In </a:t>
            </a:r>
            <a:r>
              <a:rPr lang="en-US" sz="2400" smtClean="0">
                <a:latin typeface="Palatino Linotype" panose="02040502050505030304" pitchFamily="18" charset="0"/>
                <a:cs typeface="Times New Roman" pitchFamily="18" charset="0"/>
              </a:rPr>
              <a:t>unilateral </a:t>
            </a:r>
            <a:r>
              <a:rPr lang="en-US" sz="2400">
                <a:latin typeface="Palatino Linotype" panose="02040502050505030304" pitchFamily="18" charset="0"/>
                <a:cs typeface="Times New Roman" pitchFamily="18" charset="0"/>
              </a:rPr>
              <a:t>hearing loss, the subject hears sound better in one ear than in the other, i.e. </a:t>
            </a:r>
            <a:r>
              <a:rPr lang="en-US" sz="2400">
                <a:latin typeface="Palatino Linotype" panose="02040502050505030304" pitchFamily="18" charset="0"/>
                <a:cs typeface="Times New Roman" pitchFamily="18" charset="0"/>
              </a:rPr>
              <a:t>lateralizes</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When the patient hears equally in both ears or if there is symmetrical sensorineural hearing loss, Weber does not </a:t>
            </a:r>
            <a:r>
              <a:rPr lang="en-US" sz="2400">
                <a:latin typeface="Palatino Linotype" panose="02040502050505030304" pitchFamily="18" charset="0"/>
                <a:cs typeface="Times New Roman" pitchFamily="18" charset="0"/>
              </a:rPr>
              <a:t>lateralize</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In the event that </a:t>
            </a:r>
            <a:r>
              <a:rPr lang="en-US" sz="2400">
                <a:latin typeface="Palatino Linotype" panose="02040502050505030304" pitchFamily="18" charset="0"/>
                <a:cs typeface="Times New Roman" pitchFamily="18" charset="0"/>
              </a:rPr>
              <a:t>the </a:t>
            </a:r>
            <a:r>
              <a:rPr lang="en-US" sz="2400" smtClean="0">
                <a:latin typeface="Palatino Linotype" panose="02040502050505030304" pitchFamily="18" charset="0"/>
                <a:cs typeface="Times New Roman" pitchFamily="18" charset="0"/>
              </a:rPr>
              <a:t>patient </a:t>
            </a:r>
            <a:r>
              <a:rPr lang="en-US" sz="2400">
                <a:latin typeface="Palatino Linotype" panose="02040502050505030304" pitchFamily="18" charset="0"/>
                <a:cs typeface="Times New Roman" pitchFamily="18" charset="0"/>
              </a:rPr>
              <a:t>reports lateralization, two possibilities come into </a:t>
            </a:r>
            <a:r>
              <a:rPr lang="en-US" sz="2400">
                <a:latin typeface="Palatino Linotype" panose="02040502050505030304" pitchFamily="18" charset="0"/>
                <a:cs typeface="Times New Roman" pitchFamily="18" charset="0"/>
              </a:rPr>
              <a:t>consideration</a:t>
            </a:r>
            <a:r>
              <a:rPr lang="en-US" sz="2400" smtClean="0">
                <a:latin typeface="Palatino Linotype" panose="02040502050505030304" pitchFamily="18" charset="0"/>
                <a:cs typeface="Times New Roman" pitchFamily="18" charset="0"/>
              </a:rPr>
              <a:t>:</a:t>
            </a:r>
          </a:p>
          <a:p>
            <a:pPr lvl="1"/>
            <a:r>
              <a:rPr lang="en-US" sz="2000">
                <a:latin typeface="Palatino Linotype" panose="02040502050505030304" pitchFamily="18" charset="0"/>
                <a:cs typeface="Times New Roman" pitchFamily="18" charset="0"/>
              </a:rPr>
              <a:t>In conductive hearing loss, the subject lateralizes to the affected side, i.e. hears better in the affected </a:t>
            </a:r>
            <a:r>
              <a:rPr lang="en-US" sz="2000">
                <a:latin typeface="Palatino Linotype" panose="02040502050505030304" pitchFamily="18" charset="0"/>
                <a:cs typeface="Times New Roman" pitchFamily="18" charset="0"/>
              </a:rPr>
              <a:t>ear</a:t>
            </a:r>
            <a:r>
              <a:rPr lang="en-US" sz="2000" smtClean="0">
                <a:latin typeface="Palatino Linotype" panose="02040502050505030304" pitchFamily="18" charset="0"/>
                <a:cs typeface="Times New Roman" pitchFamily="18" charset="0"/>
              </a:rPr>
              <a:t>.</a:t>
            </a:r>
          </a:p>
          <a:p>
            <a:pPr lvl="1"/>
            <a:r>
              <a:rPr lang="en-US" sz="2000">
                <a:latin typeface="Palatino Linotype" panose="02040502050505030304" pitchFamily="18" charset="0"/>
                <a:cs typeface="Times New Roman" pitchFamily="18" charset="0"/>
              </a:rPr>
              <a:t>In sensorineural hearing loss, the subject lateralizes to the healthy side, i.e. hears better in the healthy ear.</a:t>
            </a:r>
          </a:p>
          <a:p>
            <a:pPr>
              <a:buFont typeface="Wingdings" panose="05000000000000000000" pitchFamily="2" charset="2"/>
              <a:buChar char="§"/>
            </a:pPr>
            <a:endParaRPr lang="en-US" sz="240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chemeClr val="tx1"/>
                </a:solidFill>
                <a:latin typeface="Palatino Linotype" pitchFamily="18" charset="0"/>
              </a:rPr>
              <a:t>Weber test</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59711149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8694C6-1DC6-413B-8E02-320962304290}"/>
              </a:ext>
            </a:extLst>
          </p:cNvPr>
          <p:cNvSpPr>
            <a:spLocks noGrp="1"/>
          </p:cNvSpPr>
          <p:nvPr>
            <p:ph idx="1"/>
          </p:nvPr>
        </p:nvSpPr>
        <p:spPr>
          <a:xfrm>
            <a:off x="353171" y="914400"/>
            <a:ext cx="11502224" cy="5883965"/>
          </a:xfrm>
        </p:spPr>
        <p:txBody>
          <a:bodyPr>
            <a:normAutofit fontScale="92500" lnSpcReduction="10000"/>
          </a:bodyPr>
          <a:lstStyle/>
          <a:p>
            <a:pPr>
              <a:buFont typeface="Wingdings" panose="05000000000000000000" pitchFamily="2" charset="2"/>
              <a:buChar char="§"/>
            </a:pPr>
            <a:r>
              <a:rPr lang="en-US" sz="2400">
                <a:latin typeface="Palatino Linotype" panose="02040502050505030304" pitchFamily="18" charset="0"/>
                <a:cs typeface="Times New Roman" pitchFamily="18" charset="0"/>
              </a:rPr>
              <a:t>This test compares the hearing threshold for air- and bone-conduction sound transmission in the same </a:t>
            </a:r>
            <a:r>
              <a:rPr lang="en-US" sz="2400">
                <a:latin typeface="Palatino Linotype" panose="02040502050505030304" pitchFamily="18" charset="0"/>
                <a:cs typeface="Times New Roman" pitchFamily="18" charset="0"/>
              </a:rPr>
              <a:t>ear</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After activation, the tuning fork is alternately held in front of the subject's ear and on the mastoid, in order to determine which way the subject hears longer, i.e. </a:t>
            </a:r>
            <a:r>
              <a:rPr lang="en-US" sz="2400">
                <a:latin typeface="Palatino Linotype" panose="02040502050505030304" pitchFamily="18" charset="0"/>
                <a:cs typeface="Times New Roman" pitchFamily="18" charset="0"/>
              </a:rPr>
              <a:t>better</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Another method is to place the handle of a tuning fork on the mastoid. When the subject stops hearing, the arms of the tuning fork are placed in front of the ear, and the subject is asked if he can still hear the </a:t>
            </a:r>
            <a:r>
              <a:rPr lang="en-US" sz="2400">
                <a:latin typeface="Palatino Linotype" panose="02040502050505030304" pitchFamily="18" charset="0"/>
                <a:cs typeface="Times New Roman" pitchFamily="18" charset="0"/>
              </a:rPr>
              <a:t>sound</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In </a:t>
            </a:r>
            <a:r>
              <a:rPr lang="en-US" sz="2400">
                <a:latin typeface="Palatino Linotype" panose="02040502050505030304" pitchFamily="18" charset="0"/>
                <a:cs typeface="Times New Roman" pitchFamily="18" charset="0"/>
              </a:rPr>
              <a:t>the </a:t>
            </a:r>
            <a:r>
              <a:rPr lang="en-US" sz="2400" smtClean="0">
                <a:latin typeface="Palatino Linotype" panose="02040502050505030304" pitchFamily="18" charset="0"/>
                <a:cs typeface="Times New Roman" pitchFamily="18" charset="0"/>
              </a:rPr>
              <a:t>Rinne </a:t>
            </a:r>
            <a:r>
              <a:rPr lang="en-US" sz="2400">
                <a:latin typeface="Palatino Linotype" panose="02040502050505030304" pitchFamily="18" charset="0"/>
                <a:cs typeface="Times New Roman" pitchFamily="18" charset="0"/>
              </a:rPr>
              <a:t>test, we distinguish three </a:t>
            </a:r>
            <a:r>
              <a:rPr lang="en-US" sz="2400">
                <a:latin typeface="Palatino Linotype" panose="02040502050505030304" pitchFamily="18" charset="0"/>
                <a:cs typeface="Times New Roman" pitchFamily="18" charset="0"/>
              </a:rPr>
              <a:t>outcomes</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900" smtClean="0">
              <a:latin typeface="Palatino Linotype" panose="02040502050505030304" pitchFamily="18" charset="0"/>
              <a:cs typeface="Times New Roman" pitchFamily="18" charset="0"/>
            </a:endParaRPr>
          </a:p>
          <a:p>
            <a:pPr lvl="1"/>
            <a:r>
              <a:rPr lang="en-US" sz="2000">
                <a:latin typeface="Palatino Linotype" panose="02040502050505030304" pitchFamily="18" charset="0"/>
                <a:cs typeface="Times New Roman" pitchFamily="18" charset="0"/>
              </a:rPr>
              <a:t>When the subject hears sound through the air for a longer period of time, we say that </a:t>
            </a:r>
            <a:r>
              <a:rPr lang="en-US" sz="2000">
                <a:latin typeface="Palatino Linotype" panose="02040502050505030304" pitchFamily="18" charset="0"/>
                <a:cs typeface="Times New Roman" pitchFamily="18" charset="0"/>
              </a:rPr>
              <a:t>the </a:t>
            </a:r>
            <a:r>
              <a:rPr lang="en-US" sz="2000" smtClean="0">
                <a:latin typeface="Palatino Linotype" panose="02040502050505030304" pitchFamily="18" charset="0"/>
                <a:cs typeface="Times New Roman" pitchFamily="18" charset="0"/>
              </a:rPr>
              <a:t>Rinne </a:t>
            </a:r>
            <a:r>
              <a:rPr lang="en-US" sz="2000">
                <a:latin typeface="Palatino Linotype" panose="02040502050505030304" pitchFamily="18" charset="0"/>
                <a:cs typeface="Times New Roman" pitchFamily="18" charset="0"/>
              </a:rPr>
              <a:t>is positive (R+), i.e. that there is no conductive hearing </a:t>
            </a:r>
            <a:r>
              <a:rPr lang="en-US" sz="2000">
                <a:latin typeface="Palatino Linotype" panose="02040502050505030304" pitchFamily="18" charset="0"/>
                <a:cs typeface="Times New Roman" pitchFamily="18" charset="0"/>
              </a:rPr>
              <a:t>loss</a:t>
            </a:r>
            <a:r>
              <a:rPr lang="en-US" sz="2000" smtClean="0">
                <a:latin typeface="Palatino Linotype" panose="02040502050505030304" pitchFamily="18" charset="0"/>
                <a:cs typeface="Times New Roman" pitchFamily="18" charset="0"/>
              </a:rPr>
              <a:t>.</a:t>
            </a:r>
          </a:p>
          <a:p>
            <a:pPr lvl="1"/>
            <a:endParaRPr lang="en-US" sz="900" smtClean="0">
              <a:latin typeface="Palatino Linotype" panose="02040502050505030304" pitchFamily="18" charset="0"/>
              <a:cs typeface="Times New Roman" pitchFamily="18" charset="0"/>
            </a:endParaRPr>
          </a:p>
          <a:p>
            <a:pPr lvl="1"/>
            <a:r>
              <a:rPr lang="en-US" sz="2000">
                <a:latin typeface="Palatino Linotype" panose="02040502050505030304" pitchFamily="18" charset="0"/>
                <a:cs typeface="Times New Roman" pitchFamily="18" charset="0"/>
              </a:rPr>
              <a:t>When the subject hears sound through the bone for a longer period of time, we say that </a:t>
            </a:r>
            <a:r>
              <a:rPr lang="en-US" sz="2000">
                <a:latin typeface="Palatino Linotype" panose="02040502050505030304" pitchFamily="18" charset="0"/>
                <a:cs typeface="Times New Roman" pitchFamily="18" charset="0"/>
              </a:rPr>
              <a:t>the </a:t>
            </a:r>
            <a:r>
              <a:rPr lang="en-US" sz="2000" smtClean="0">
                <a:latin typeface="Palatino Linotype" panose="02040502050505030304" pitchFamily="18" charset="0"/>
                <a:cs typeface="Times New Roman" pitchFamily="18" charset="0"/>
              </a:rPr>
              <a:t>Rinne </a:t>
            </a:r>
            <a:r>
              <a:rPr lang="en-US" sz="2000">
                <a:latin typeface="Palatino Linotype" panose="02040502050505030304" pitchFamily="18" charset="0"/>
                <a:cs typeface="Times New Roman" pitchFamily="18" charset="0"/>
              </a:rPr>
              <a:t>is negative (R–), i.e. that there is conductive hearing </a:t>
            </a:r>
            <a:r>
              <a:rPr lang="en-US" sz="2000">
                <a:latin typeface="Palatino Linotype" panose="02040502050505030304" pitchFamily="18" charset="0"/>
                <a:cs typeface="Times New Roman" pitchFamily="18" charset="0"/>
              </a:rPr>
              <a:t>loss</a:t>
            </a:r>
            <a:r>
              <a:rPr lang="en-US" sz="2000" smtClean="0">
                <a:latin typeface="Palatino Linotype" panose="02040502050505030304" pitchFamily="18" charset="0"/>
                <a:cs typeface="Times New Roman" pitchFamily="18" charset="0"/>
              </a:rPr>
              <a:t>.</a:t>
            </a:r>
          </a:p>
          <a:p>
            <a:pPr lvl="1"/>
            <a:endParaRPr lang="en-US" sz="900" smtClean="0">
              <a:latin typeface="Palatino Linotype" panose="02040502050505030304" pitchFamily="18" charset="0"/>
              <a:cs typeface="Times New Roman" pitchFamily="18" charset="0"/>
            </a:endParaRPr>
          </a:p>
          <a:p>
            <a:pPr lvl="1"/>
            <a:r>
              <a:rPr lang="en-US" sz="2000">
                <a:latin typeface="Palatino Linotype" panose="02040502050505030304" pitchFamily="18" charset="0"/>
                <a:cs typeface="Times New Roman" pitchFamily="18" charset="0"/>
              </a:rPr>
              <a:t>In the case where air conduction is equal to bone conduction, we say that Rine is indeterminate (R±), then there are most likely mild conduction disturbances</a:t>
            </a:r>
            <a:r>
              <a:rPr lang="en-US">
                <a:latin typeface="Palatino Linotype" panose="02040502050505030304" pitchFamily="18" charset="0"/>
                <a:cs typeface="Times New Roman" pitchFamily="18" charset="0"/>
              </a:rPr>
              <a:t>.</a:t>
            </a:r>
            <a:endParaRPr lang="en-US" sz="240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chemeClr val="tx1"/>
                </a:solidFill>
                <a:latin typeface="Palatino Linotype" pitchFamily="18" charset="0"/>
              </a:rPr>
              <a:t>Rinne test</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48959178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8694C6-1DC6-413B-8E02-320962304290}"/>
              </a:ext>
            </a:extLst>
          </p:cNvPr>
          <p:cNvSpPr>
            <a:spLocks noGrp="1"/>
          </p:cNvSpPr>
          <p:nvPr>
            <p:ph idx="1"/>
          </p:nvPr>
        </p:nvSpPr>
        <p:spPr>
          <a:xfrm>
            <a:off x="353171" y="914400"/>
            <a:ext cx="11502224" cy="5883965"/>
          </a:xfrm>
        </p:spPr>
        <p:txBody>
          <a:bodyPr>
            <a:normAutofit/>
          </a:bodyPr>
          <a:lstStyle/>
          <a:p>
            <a:pPr>
              <a:buFont typeface="Wingdings" panose="05000000000000000000" pitchFamily="2" charset="2"/>
              <a:buChar char="§"/>
            </a:pPr>
            <a:r>
              <a:rPr lang="en-US" sz="2400">
                <a:latin typeface="Palatino Linotype" panose="02040502050505030304" pitchFamily="18" charset="0"/>
                <a:cs typeface="Times New Roman" pitchFamily="18" charset="0"/>
              </a:rPr>
              <a:t>This compares the bone conduction threshold of the subject and the examiner. It is assumed that the examiner has normal </a:t>
            </a:r>
            <a:r>
              <a:rPr lang="en-US" sz="2400">
                <a:latin typeface="Palatino Linotype" panose="02040502050505030304" pitchFamily="18" charset="0"/>
                <a:cs typeface="Times New Roman" pitchFamily="18" charset="0"/>
              </a:rPr>
              <a:t>hearing</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The handle of a sound-activated tuning fork is placed on the subject's mastoid, and as soon as they stop hearing the sound, they should immediately say so. The examiner then places the fork on their mastoid, and if they hear the sound, it means that the subject has a shortened Schwabach, and then it is a sensorineural hearing </a:t>
            </a:r>
            <a:r>
              <a:rPr lang="en-US" sz="2400">
                <a:latin typeface="Palatino Linotype" panose="02040502050505030304" pitchFamily="18" charset="0"/>
                <a:cs typeface="Times New Roman" pitchFamily="18" charset="0"/>
              </a:rPr>
              <a:t>loss</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If hearing ceases at the same time, it means that Schwabach is normal and the subject's hearing is </a:t>
            </a:r>
            <a:r>
              <a:rPr lang="en-US" sz="2400">
                <a:latin typeface="Palatino Linotype" panose="02040502050505030304" pitchFamily="18" charset="0"/>
                <a:cs typeface="Times New Roman" pitchFamily="18" charset="0"/>
              </a:rPr>
              <a:t>normal</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In situations where the subject hears longer than the examiner, then Schwabach is prolonged and occurs in conductive hearing </a:t>
            </a:r>
            <a:r>
              <a:rPr lang="en-US" sz="2400">
                <a:latin typeface="Palatino Linotype" panose="02040502050505030304" pitchFamily="18" charset="0"/>
                <a:cs typeface="Times New Roman" pitchFamily="18" charset="0"/>
              </a:rPr>
              <a:t>loss</a:t>
            </a:r>
            <a:r>
              <a:rPr lang="en-US" sz="2400" smtClean="0">
                <a:latin typeface="Palatino Linotype" panose="02040502050505030304" pitchFamily="18" charset="0"/>
                <a:cs typeface="Times New Roman" pitchFamily="18" charset="0"/>
              </a:rPr>
              <a:t>.</a:t>
            </a:r>
            <a:endParaRPr lang="en-US" sz="900" smtClean="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chemeClr val="tx1"/>
                </a:solidFill>
                <a:latin typeface="Palatino Linotype" pitchFamily="18" charset="0"/>
              </a:rPr>
              <a:t>Schwabach test</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16362734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8694C6-1DC6-413B-8E02-320962304290}"/>
              </a:ext>
            </a:extLst>
          </p:cNvPr>
          <p:cNvSpPr>
            <a:spLocks noGrp="1"/>
          </p:cNvSpPr>
          <p:nvPr>
            <p:ph idx="1"/>
          </p:nvPr>
        </p:nvSpPr>
        <p:spPr>
          <a:xfrm>
            <a:off x="353171" y="914400"/>
            <a:ext cx="11502224" cy="5883965"/>
          </a:xfrm>
        </p:spPr>
        <p:txBody>
          <a:bodyPr>
            <a:normAutofit/>
          </a:bodyPr>
          <a:lstStyle/>
          <a:p>
            <a:pPr>
              <a:buFont typeface="Wingdings" panose="05000000000000000000" pitchFamily="2" charset="2"/>
              <a:buChar char="§"/>
            </a:pPr>
            <a:r>
              <a:rPr lang="en-US" sz="2400">
                <a:latin typeface="Palatino Linotype" panose="02040502050505030304" pitchFamily="18" charset="0"/>
                <a:cs typeface="Times New Roman" pitchFamily="18" charset="0"/>
              </a:rPr>
              <a:t>This test examines whether the basal plate of the stapes is mobile or not</a:t>
            </a:r>
            <a:r>
              <a:rPr lang="en-US" sz="2400">
                <a:latin typeface="Palatino Linotype" panose="02040502050505030304" pitchFamily="18" charset="0"/>
                <a:cs typeface="Times New Roman" pitchFamily="18" charset="0"/>
              </a:rPr>
              <a:t>. </a:t>
            </a:r>
            <a:r>
              <a:rPr lang="en-US" sz="2400" smtClean="0">
                <a:latin typeface="Palatino Linotype" panose="02040502050505030304" pitchFamily="18" charset="0"/>
                <a:cs typeface="Times New Roman" pitchFamily="18" charset="0"/>
              </a:rPr>
              <a:t>It </a:t>
            </a:r>
            <a:r>
              <a:rPr lang="en-US" sz="2400">
                <a:latin typeface="Palatino Linotype" panose="02040502050505030304" pitchFamily="18" charset="0"/>
                <a:cs typeface="Times New Roman" pitchFamily="18" charset="0"/>
              </a:rPr>
              <a:t>is pathognomonic for </a:t>
            </a:r>
            <a:r>
              <a:rPr lang="en-US" sz="2400">
                <a:latin typeface="Palatino Linotype" panose="02040502050505030304" pitchFamily="18" charset="0"/>
                <a:cs typeface="Times New Roman" pitchFamily="18" charset="0"/>
              </a:rPr>
              <a:t>otosclerosis</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The tuning fork is placed on the mastoid, and the external auditory canal is occluded with a Polizer balloon. After the balloon is compressed, the subject is asked to state whether or not hearing is </a:t>
            </a:r>
            <a:r>
              <a:rPr lang="en-US" sz="2400">
                <a:latin typeface="Palatino Linotype" panose="02040502050505030304" pitchFamily="18" charset="0"/>
                <a:cs typeface="Times New Roman" pitchFamily="18" charset="0"/>
              </a:rPr>
              <a:t>impaired</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In patients who do not have otosclerosis, the air pressure from the balloon causes the basal plate of the stapes to be pressed against the inner ear, causing the subject to have reduced hearing. This test result is said to be </a:t>
            </a:r>
            <a:r>
              <a:rPr lang="en-US" sz="2400" b="1">
                <a:solidFill>
                  <a:srgbClr val="1F497D"/>
                </a:solidFill>
                <a:latin typeface="Palatino Linotype" panose="02040502050505030304" pitchFamily="18" charset="0"/>
                <a:cs typeface="Times New Roman" pitchFamily="18" charset="0"/>
              </a:rPr>
              <a:t>negative for </a:t>
            </a:r>
            <a:r>
              <a:rPr lang="en-US" sz="2400" b="1">
                <a:solidFill>
                  <a:srgbClr val="1F497D"/>
                </a:solidFill>
                <a:latin typeface="Palatino Linotype" panose="02040502050505030304" pitchFamily="18" charset="0"/>
                <a:cs typeface="Times New Roman" pitchFamily="18" charset="0"/>
              </a:rPr>
              <a:t>otosclerosis</a:t>
            </a:r>
            <a:r>
              <a:rPr lang="en-US" sz="2400" b="1" smtClean="0">
                <a:solidFill>
                  <a:srgbClr val="1F497D"/>
                </a:solidFill>
                <a:latin typeface="Palatino Linotype" panose="02040502050505030304" pitchFamily="18" charset="0"/>
                <a:cs typeface="Times New Roman" pitchFamily="18" charset="0"/>
              </a:rPr>
              <a:t>.</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In otosclerosis, since the base of the stapes is fixed, the pressure of the air from the Polizer balloon does not compress the basal plate, so the subject hears the same, i.e. there is no hearing loss. We say that this finding is </a:t>
            </a:r>
            <a:r>
              <a:rPr lang="en-US" sz="2400" b="1">
                <a:solidFill>
                  <a:srgbClr val="1F497D"/>
                </a:solidFill>
                <a:latin typeface="Palatino Linotype" panose="02040502050505030304" pitchFamily="18" charset="0"/>
                <a:cs typeface="Times New Roman" pitchFamily="18" charset="0"/>
              </a:rPr>
              <a:t>positive for otosclerosis.</a:t>
            </a:r>
            <a:endParaRPr lang="en-US" sz="2400" b="1">
              <a:solidFill>
                <a:srgbClr val="1F497D"/>
              </a:solidFill>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chemeClr val="tx1"/>
                </a:solidFill>
                <a:latin typeface="Palatino Linotype" pitchFamily="18" charset="0"/>
              </a:rPr>
              <a:t>Gelle test</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1511547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1">
            <a:extLst>
              <a:ext uri="{FF2B5EF4-FFF2-40B4-BE49-F238E27FC236}">
                <a16:creationId xmlns:a16="http://schemas.microsoft.com/office/drawing/2014/main" xmlns="" id="{954FC0EC-A581-40DF-B188-C3944DB9C5F9}"/>
              </a:ext>
            </a:extLst>
          </p:cNvPr>
          <p:cNvSpPr>
            <a:spLocks noGrp="1"/>
          </p:cNvSpPr>
          <p:nvPr>
            <p:ph idx="1"/>
          </p:nvPr>
        </p:nvSpPr>
        <p:spPr>
          <a:xfrm>
            <a:off x="1041621" y="1269033"/>
            <a:ext cx="10518913" cy="4567224"/>
          </a:xfrm>
        </p:spPr>
        <p:txBody>
          <a:bodyPr>
            <a:noAutofit/>
          </a:bodyPr>
          <a:lstStyle/>
          <a:p>
            <a:pPr eaLnBrk="1" hangingPunct="1">
              <a:buFont typeface="Wingdings" panose="05000000000000000000" pitchFamily="2" charset="2"/>
              <a:buChar char="§"/>
            </a:pPr>
            <a:r>
              <a:rPr lang="en-US" altLang="en-US" sz="2400" b="1" smtClean="0">
                <a:latin typeface="Palatino Linotype" panose="02040502050505030304" pitchFamily="18" charset="0"/>
                <a:cs typeface="Times New Roman" panose="02020603050405020304" pitchFamily="18" charset="0"/>
              </a:rPr>
              <a:t>Auricle (pinna): </a:t>
            </a:r>
          </a:p>
          <a:p>
            <a:pPr eaLnBrk="1" hangingPunct="1">
              <a:buFont typeface="Wingdings" panose="05000000000000000000" pitchFamily="2" charset="2"/>
              <a:buChar char="§"/>
            </a:pPr>
            <a:endParaRPr lang="en-US" altLang="en-US" sz="800" b="1" smtClean="0">
              <a:latin typeface="Palatino Linotype" panose="02040502050505030304" pitchFamily="18" charset="0"/>
              <a:cs typeface="Times New Roman" panose="02020603050405020304" pitchFamily="18" charset="0"/>
            </a:endParaRPr>
          </a:p>
          <a:p>
            <a:pPr lvl="1"/>
            <a:r>
              <a:rPr lang="en-US" altLang="en-US" smtClean="0">
                <a:latin typeface="Palatino Linotype" panose="02040502050505030304" pitchFamily="18" charset="0"/>
                <a:cs typeface="Times New Roman" panose="02020603050405020304" pitchFamily="18" charset="0"/>
              </a:rPr>
              <a:t>Development of the auricle begins in </a:t>
            </a:r>
            <a:r>
              <a:rPr lang="en-US" altLang="en-US" b="1" smtClean="0">
                <a:latin typeface="Palatino Linotype" panose="02040502050505030304" pitchFamily="18" charset="0"/>
                <a:cs typeface="Times New Roman" panose="02020603050405020304" pitchFamily="18" charset="0"/>
              </a:rPr>
              <a:t>6</a:t>
            </a:r>
            <a:r>
              <a:rPr lang="en-US" altLang="en-US" b="1" baseline="30000" smtClean="0">
                <a:latin typeface="Palatino Linotype" panose="02040502050505030304" pitchFamily="18" charset="0"/>
                <a:cs typeface="Times New Roman" panose="02020603050405020304" pitchFamily="18" charset="0"/>
              </a:rPr>
              <a:t>th</a:t>
            </a:r>
            <a:r>
              <a:rPr lang="en-US" altLang="en-US" b="1" smtClean="0">
                <a:latin typeface="Palatino Linotype" panose="02040502050505030304" pitchFamily="18" charset="0"/>
                <a:cs typeface="Times New Roman" panose="02020603050405020304" pitchFamily="18" charset="0"/>
              </a:rPr>
              <a:t> intrauterine week</a:t>
            </a:r>
            <a:r>
              <a:rPr lang="en-US" altLang="en-US" smtClean="0">
                <a:latin typeface="Palatino Linotype" panose="02040502050505030304" pitchFamily="18" charset="0"/>
                <a:cs typeface="Times New Roman" panose="02020603050405020304" pitchFamily="18" charset="0"/>
              </a:rPr>
              <a:t>, from </a:t>
            </a:r>
            <a:r>
              <a:rPr lang="en-US" altLang="en-US" b="1" smtClean="0">
                <a:latin typeface="Palatino Linotype" panose="02040502050505030304" pitchFamily="18" charset="0"/>
                <a:cs typeface="Times New Roman" panose="02020603050405020304" pitchFamily="18" charset="0"/>
              </a:rPr>
              <a:t>six tubercles (hillocks) </a:t>
            </a:r>
            <a:r>
              <a:rPr lang="en-US" altLang="en-US" smtClean="0">
                <a:latin typeface="Palatino Linotype" panose="02040502050505030304" pitchFamily="18" charset="0"/>
                <a:cs typeface="Times New Roman" panose="02020603050405020304" pitchFamily="18" charset="0"/>
              </a:rPr>
              <a:t>arranged around 1</a:t>
            </a:r>
            <a:r>
              <a:rPr lang="en-US" altLang="en-US" baseline="30000" smtClean="0">
                <a:latin typeface="Palatino Linotype" panose="02040502050505030304" pitchFamily="18" charset="0"/>
                <a:cs typeface="Times New Roman" panose="02020603050405020304" pitchFamily="18" charset="0"/>
              </a:rPr>
              <a:t>st</a:t>
            </a:r>
            <a:r>
              <a:rPr lang="en-US" altLang="en-US" smtClean="0">
                <a:latin typeface="Palatino Linotype" panose="02040502050505030304" pitchFamily="18" charset="0"/>
                <a:cs typeface="Times New Roman" panose="02020603050405020304" pitchFamily="18" charset="0"/>
              </a:rPr>
              <a:t> pharyngeal cleft. </a:t>
            </a:r>
          </a:p>
          <a:p>
            <a:pPr lvl="1"/>
            <a:endParaRPr lang="en-US" altLang="en-US" sz="800" smtClean="0">
              <a:latin typeface="Palatino Linotype" panose="02040502050505030304" pitchFamily="18" charset="0"/>
              <a:cs typeface="Times New Roman" panose="02020603050405020304" pitchFamily="18" charset="0"/>
            </a:endParaRPr>
          </a:p>
          <a:p>
            <a:pPr lvl="1"/>
            <a:r>
              <a:rPr lang="en-US" altLang="en-US" smtClean="0">
                <a:latin typeface="Palatino Linotype" panose="02040502050505030304" pitchFamily="18" charset="0"/>
                <a:cs typeface="Times New Roman" panose="02020603050405020304" pitchFamily="18" charset="0"/>
              </a:rPr>
              <a:t>Three tubercles are located on 1</a:t>
            </a:r>
            <a:r>
              <a:rPr lang="en-US" altLang="en-US" baseline="30000" smtClean="0">
                <a:latin typeface="Palatino Linotype" panose="02040502050505030304" pitchFamily="18" charset="0"/>
                <a:cs typeface="Times New Roman" panose="02020603050405020304" pitchFamily="18" charset="0"/>
              </a:rPr>
              <a:t>st</a:t>
            </a:r>
            <a:r>
              <a:rPr lang="en-US" altLang="en-US" smtClean="0">
                <a:latin typeface="Palatino Linotype" panose="02040502050505030304" pitchFamily="18" charset="0"/>
                <a:cs typeface="Times New Roman" panose="02020603050405020304" pitchFamily="18" charset="0"/>
              </a:rPr>
              <a:t> pharyngeal arch, while the other three are located on 2</a:t>
            </a:r>
            <a:r>
              <a:rPr lang="en-US" altLang="en-US" baseline="30000" smtClean="0">
                <a:latin typeface="Palatino Linotype" panose="02040502050505030304" pitchFamily="18" charset="0"/>
                <a:cs typeface="Times New Roman" panose="02020603050405020304" pitchFamily="18" charset="0"/>
              </a:rPr>
              <a:t>nd</a:t>
            </a:r>
            <a:r>
              <a:rPr lang="en-US" altLang="en-US" smtClean="0">
                <a:latin typeface="Palatino Linotype" panose="02040502050505030304" pitchFamily="18" charset="0"/>
                <a:cs typeface="Times New Roman" panose="02020603050405020304" pitchFamily="18" charset="0"/>
              </a:rPr>
              <a:t> pharyngeal arch</a:t>
            </a:r>
            <a:r>
              <a:rPr lang="sr-Cyrl-RS" altLang="en-US" smtClean="0">
                <a:latin typeface="Palatino Linotype" panose="02040502050505030304" pitchFamily="18" charset="0"/>
                <a:cs typeface="Times New Roman" panose="02020603050405020304" pitchFamily="18" charset="0"/>
              </a:rPr>
              <a:t>.</a:t>
            </a:r>
            <a:endParaRPr lang="en-US" altLang="en-US" smtClean="0">
              <a:latin typeface="Palatino Linotype" panose="02040502050505030304" pitchFamily="18" charset="0"/>
              <a:cs typeface="Times New Roman" panose="02020603050405020304" pitchFamily="18" charset="0"/>
            </a:endParaRPr>
          </a:p>
          <a:p>
            <a:pPr lvl="1"/>
            <a:endParaRPr lang="sr-Cyrl-RS" altLang="en-US" sz="800" smtClean="0">
              <a:latin typeface="Palatino Linotype" panose="02040502050505030304" pitchFamily="18" charset="0"/>
              <a:cs typeface="Times New Roman" panose="02020603050405020304" pitchFamily="18" charset="0"/>
            </a:endParaRPr>
          </a:p>
          <a:p>
            <a:pPr lvl="1"/>
            <a:r>
              <a:rPr lang="en-US" altLang="en-US" smtClean="0">
                <a:latin typeface="Palatino Linotype" panose="02040502050505030304" pitchFamily="18" charset="0"/>
                <a:cs typeface="Times New Roman" panose="02020603050405020304" pitchFamily="18" charset="0"/>
              </a:rPr>
              <a:t>Tubercles enlarge and coalesce, forming anatomical features of the auricle at the end of the </a:t>
            </a:r>
            <a:r>
              <a:rPr lang="en-US" altLang="en-US" b="1" smtClean="0">
                <a:latin typeface="Palatino Linotype" panose="02040502050505030304" pitchFamily="18" charset="0"/>
                <a:cs typeface="Times New Roman" panose="02020603050405020304" pitchFamily="18" charset="0"/>
              </a:rPr>
              <a:t>3</a:t>
            </a:r>
            <a:r>
              <a:rPr lang="en-US" altLang="en-US" b="1" baseline="30000" smtClean="0">
                <a:latin typeface="Palatino Linotype" panose="02040502050505030304" pitchFamily="18" charset="0"/>
                <a:cs typeface="Times New Roman" panose="02020603050405020304" pitchFamily="18" charset="0"/>
              </a:rPr>
              <a:t>rd</a:t>
            </a:r>
            <a:r>
              <a:rPr lang="en-US" altLang="en-US" b="1" smtClean="0">
                <a:latin typeface="Palatino Linotype" panose="02040502050505030304" pitchFamily="18" charset="0"/>
                <a:cs typeface="Times New Roman" panose="02020603050405020304" pitchFamily="18" charset="0"/>
              </a:rPr>
              <a:t> month of pregnancy</a:t>
            </a:r>
            <a:r>
              <a:rPr lang="en-US" altLang="en-US" smtClean="0">
                <a:latin typeface="Palatino Linotype" panose="02040502050505030304" pitchFamily="18" charset="0"/>
                <a:cs typeface="Times New Roman" panose="02020603050405020304" pitchFamily="18" charset="0"/>
              </a:rPr>
              <a:t>.</a:t>
            </a:r>
          </a:p>
          <a:p>
            <a:pPr lvl="1"/>
            <a:endParaRPr lang="en-US" altLang="en-US" sz="800">
              <a:latin typeface="Palatino Linotype" panose="02040502050505030304" pitchFamily="18" charset="0"/>
              <a:cs typeface="Times New Roman" panose="02020603050405020304" pitchFamily="18" charset="0"/>
            </a:endParaRPr>
          </a:p>
          <a:p>
            <a:pPr lvl="1"/>
            <a:r>
              <a:rPr lang="en-US" altLang="en-US" smtClean="0">
                <a:latin typeface="Palatino Linotype" panose="02040502050505030304" pitchFamily="18" charset="0"/>
                <a:cs typeface="Times New Roman" panose="02020603050405020304" pitchFamily="18" charset="0"/>
              </a:rPr>
              <a:t>During </a:t>
            </a:r>
            <a:r>
              <a:rPr lang="en-US" altLang="en-US" b="1" smtClean="0">
                <a:latin typeface="Palatino Linotype" panose="02040502050505030304" pitchFamily="18" charset="0"/>
                <a:cs typeface="Times New Roman" panose="02020603050405020304" pitchFamily="18" charset="0"/>
              </a:rPr>
              <a:t>20</a:t>
            </a:r>
            <a:r>
              <a:rPr lang="en-US" altLang="en-US" b="1" baseline="30000" smtClean="0">
                <a:latin typeface="Palatino Linotype" panose="02040502050505030304" pitchFamily="18" charset="0"/>
                <a:cs typeface="Times New Roman" panose="02020603050405020304" pitchFamily="18" charset="0"/>
              </a:rPr>
              <a:t>th</a:t>
            </a:r>
            <a:r>
              <a:rPr lang="en-US" altLang="en-US" b="1" smtClean="0">
                <a:latin typeface="Palatino Linotype" panose="02040502050505030304" pitchFamily="18" charset="0"/>
                <a:cs typeface="Times New Roman" panose="02020603050405020304" pitchFamily="18" charset="0"/>
              </a:rPr>
              <a:t> week of fetal development</a:t>
            </a:r>
            <a:r>
              <a:rPr lang="en-US" altLang="en-US" smtClean="0">
                <a:latin typeface="Palatino Linotype" panose="02040502050505030304" pitchFamily="18" charset="0"/>
                <a:cs typeface="Times New Roman" panose="02020603050405020304" pitchFamily="18" charset="0"/>
              </a:rPr>
              <a:t>, anatomical features of the auricle are fully formed.</a:t>
            </a:r>
            <a:endParaRPr lang="en-US" altLang="en-US">
              <a:latin typeface="Palatino Linotype" panose="02040502050505030304" pitchFamily="18" charset="0"/>
              <a:cs typeface="Times New Roman" panose="02020603050405020304"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External ear</a:t>
            </a:r>
            <a:endParaRPr lang="en-US" sz="3500" b="1" dirty="0">
              <a:solidFill>
                <a:srgbClr val="000099"/>
              </a:solidFill>
              <a:latin typeface="Palatino Linotype" pitchFamily="18"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8694C6-1DC6-413B-8E02-320962304290}"/>
              </a:ext>
            </a:extLst>
          </p:cNvPr>
          <p:cNvSpPr>
            <a:spLocks noGrp="1"/>
          </p:cNvSpPr>
          <p:nvPr>
            <p:ph idx="1"/>
          </p:nvPr>
        </p:nvSpPr>
        <p:spPr>
          <a:xfrm>
            <a:off x="1068788" y="1263129"/>
            <a:ext cx="10515600" cy="5087795"/>
          </a:xfrm>
        </p:spPr>
        <p:txBody>
          <a:bodyPr>
            <a:normAutofit/>
          </a:bodyPr>
          <a:lstStyle/>
          <a:p>
            <a:pPr>
              <a:buFont typeface="Wingdings" panose="05000000000000000000" pitchFamily="2" charset="2"/>
              <a:buChar char="§"/>
            </a:pPr>
            <a:r>
              <a:rPr lang="en-US" sz="2400" smtClean="0">
                <a:latin typeface="Palatino Linotype" panose="02040502050505030304" pitchFamily="18" charset="0"/>
                <a:cs typeface="Times New Roman" pitchFamily="18" charset="0"/>
              </a:rPr>
              <a:t>Subjective</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Pure-tone audiometry</a:t>
            </a:r>
          </a:p>
          <a:p>
            <a:pPr marL="1200150" lvl="4" indent="-285750">
              <a:spcBef>
                <a:spcPts val="1000"/>
              </a:spcBef>
              <a:buFont typeface="Courier New" panose="02070309020205020404" pitchFamily="49" charset="0"/>
              <a:buChar char="o"/>
            </a:pPr>
            <a:r>
              <a:rPr lang="en-US" sz="1600" b="1">
                <a:solidFill>
                  <a:srgbClr val="1F497D"/>
                </a:solidFill>
                <a:latin typeface="Palatino Linotype" panose="02040502050505030304" pitchFamily="18" charset="0"/>
                <a:cs typeface="Times New Roman" pitchFamily="18" charset="0"/>
              </a:rPr>
              <a:t>Treshold</a:t>
            </a:r>
          </a:p>
          <a:p>
            <a:pPr lvl="2">
              <a:buFont typeface="Courier New" panose="02070309020205020404" pitchFamily="49" charset="0"/>
              <a:buChar char="o"/>
            </a:pPr>
            <a:r>
              <a:rPr lang="en-US" sz="1600" smtClean="0">
                <a:latin typeface="Palatino Linotype" panose="02040502050505030304" pitchFamily="18" charset="0"/>
                <a:cs typeface="Times New Roman" pitchFamily="18" charset="0"/>
              </a:rPr>
              <a:t> Supratreshold</a:t>
            </a:r>
          </a:p>
          <a:p>
            <a:pPr lvl="2">
              <a:buFont typeface="Courier New" panose="02070309020205020404" pitchFamily="49" charset="0"/>
              <a:buChar char="o"/>
            </a:pPr>
            <a:endParaRPr lang="en-US" sz="800" smtClean="0">
              <a:latin typeface="Palatino Linotype" panose="02040502050505030304" pitchFamily="18" charset="0"/>
              <a:cs typeface="Times New Roman" pitchFamily="18" charset="0"/>
            </a:endParaRPr>
          </a:p>
          <a:p>
            <a:pPr lvl="1"/>
            <a:r>
              <a:rPr lang="en-US" sz="2000">
                <a:latin typeface="Palatino Linotype" panose="02040502050505030304" pitchFamily="18" charset="0"/>
                <a:cs typeface="Times New Roman" pitchFamily="18" charset="0"/>
              </a:rPr>
              <a:t>Speech </a:t>
            </a:r>
          </a:p>
          <a:p>
            <a:pPr>
              <a:buFont typeface="Wingdings" panose="05000000000000000000" pitchFamily="2" charset="2"/>
              <a:buChar char="§"/>
            </a:pPr>
            <a:endParaRPr lang="en-US" sz="2400">
              <a:latin typeface="Palatino Linotype" panose="02040502050505030304" pitchFamily="18" charset="0"/>
              <a:cs typeface="Times New Roman" pitchFamily="18" charset="0"/>
            </a:endParaRPr>
          </a:p>
          <a:p>
            <a:pPr>
              <a:buFont typeface="Wingdings" panose="05000000000000000000" pitchFamily="2" charset="2"/>
              <a:buChar char="§"/>
            </a:pPr>
            <a:r>
              <a:rPr lang="en-US" sz="2400" smtClean="0">
                <a:latin typeface="Palatino Linotype" panose="02040502050505030304" pitchFamily="18" charset="0"/>
                <a:cs typeface="Times New Roman" pitchFamily="18" charset="0"/>
              </a:rPr>
              <a:t>Objective</a:t>
            </a:r>
          </a:p>
          <a:p>
            <a:pPr>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lvl="1"/>
            <a:r>
              <a:rPr lang="en-US" sz="2000" b="1">
                <a:solidFill>
                  <a:srgbClr val="1F497D"/>
                </a:solidFill>
                <a:latin typeface="Palatino Linotype" panose="02040502050505030304" pitchFamily="18" charset="0"/>
                <a:cs typeface="Times New Roman" pitchFamily="18" charset="0"/>
              </a:rPr>
              <a:t>Tympanometry/Acoustic</a:t>
            </a:r>
            <a:r>
              <a:rPr lang="en-US" sz="1600" b="1">
                <a:solidFill>
                  <a:srgbClr val="1F497D"/>
                </a:solidFill>
                <a:latin typeface="Palatino Linotype" panose="02040502050505030304" pitchFamily="18" charset="0"/>
                <a:cs typeface="Times New Roman" pitchFamily="18" charset="0"/>
              </a:rPr>
              <a:t> </a:t>
            </a:r>
            <a:r>
              <a:rPr lang="en-US" sz="2000" b="1">
                <a:solidFill>
                  <a:srgbClr val="1F497D"/>
                </a:solidFill>
                <a:latin typeface="Palatino Linotype" panose="02040502050505030304" pitchFamily="18" charset="0"/>
                <a:cs typeface="Times New Roman" pitchFamily="18" charset="0"/>
              </a:rPr>
              <a:t>reflex</a:t>
            </a:r>
          </a:p>
          <a:p>
            <a:pPr lvl="1"/>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Otoacustic emissions (OAE)</a:t>
            </a:r>
          </a:p>
          <a:p>
            <a:pPr lvl="1"/>
            <a:endParaRPr lang="en-US" sz="800" smtClean="0">
              <a:latin typeface="Palatino Linotype" panose="02040502050505030304" pitchFamily="18" charset="0"/>
              <a:cs typeface="Times New Roman" pitchFamily="18" charset="0"/>
            </a:endParaRPr>
          </a:p>
          <a:p>
            <a:pPr lvl="1"/>
            <a:r>
              <a:rPr lang="en-US" sz="2000" smtClean="0">
                <a:latin typeface="Palatino Linotype" panose="02040502050505030304" pitchFamily="18" charset="0"/>
                <a:cs typeface="Times New Roman" pitchFamily="18" charset="0"/>
              </a:rPr>
              <a:t>BERA</a:t>
            </a:r>
            <a:endParaRPr lang="en-US" sz="200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rgbClr val="000099"/>
                </a:solidFill>
                <a:latin typeface="Palatino Linotype" pitchFamily="18" charset="0"/>
              </a:rPr>
              <a:t>Audiometry</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50350726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7C1DEEC1-860C-62A2-C1D0-CF0FCF70F200}"/>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46769" y="1481336"/>
            <a:ext cx="8561827" cy="3545875"/>
          </a:xfrm>
          <a:prstGeom prst="rect">
            <a:avLst/>
          </a:prstGeom>
          <a:noFill/>
          <a:ln w="9525">
            <a:solidFill>
              <a:schemeClr val="tx1"/>
            </a:solidFill>
          </a:ln>
        </p:spPr>
      </p:pic>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chemeClr val="tx1"/>
                </a:solidFill>
                <a:latin typeface="Palatino Linotype" pitchFamily="18" charset="0"/>
              </a:rPr>
              <a:t>Pure-tone treshold audiometry</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45570358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7C80CC5-321F-8CC3-619F-79FEE672CCE7}"/>
              </a:ext>
            </a:extLst>
          </p:cNvPr>
          <p:cNvSpPr>
            <a:spLocks noGrp="1"/>
          </p:cNvSpPr>
          <p:nvPr>
            <p:ph type="title"/>
          </p:nvPr>
        </p:nvSpPr>
        <p:spPr/>
        <p:txBody>
          <a:bodyPr>
            <a:normAutofit/>
          </a:bodyPr>
          <a:lstStyle/>
          <a:p>
            <a:r>
              <a:rPr lang="en-US" sz="3200" b="1" smtClean="0">
                <a:latin typeface="Palatino Linotype" panose="02040502050505030304" pitchFamily="18" charset="0"/>
                <a:cs typeface="Times New Roman" panose="02020603050405020304" pitchFamily="18" charset="0"/>
              </a:rPr>
              <a:t>Conductive hearing loss</a:t>
            </a:r>
            <a:endParaRPr lang="en-US" sz="3200" b="1" dirty="0">
              <a:latin typeface="Palatino Linotype" panose="0204050205050503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xmlns="" id="{F5321A21-FD94-EC6C-4C08-034D6662B857}"/>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70443" y="1690688"/>
            <a:ext cx="5051114" cy="4195207"/>
          </a:xfrm>
          <a:prstGeom prst="rect">
            <a:avLst/>
          </a:prstGeom>
          <a:noFill/>
          <a:ln w="9525">
            <a:solidFill>
              <a:schemeClr val="tx1"/>
            </a:solidFill>
          </a:ln>
        </p:spPr>
      </p:pic>
    </p:spTree>
    <p:extLst>
      <p:ext uri="{BB962C8B-B14F-4D97-AF65-F5344CB8AC3E}">
        <p14:creationId xmlns:p14="http://schemas.microsoft.com/office/powerpoint/2010/main" val="291774149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6B44AF-2F35-E5DE-040C-815BB0BDF2FC}"/>
              </a:ext>
            </a:extLst>
          </p:cNvPr>
          <p:cNvSpPr>
            <a:spLocks noGrp="1"/>
          </p:cNvSpPr>
          <p:nvPr>
            <p:ph type="title"/>
          </p:nvPr>
        </p:nvSpPr>
        <p:spPr/>
        <p:txBody>
          <a:bodyPr>
            <a:normAutofit/>
          </a:bodyPr>
          <a:lstStyle/>
          <a:p>
            <a:r>
              <a:rPr lang="en-US" sz="3200" b="1" smtClean="0">
                <a:latin typeface="Palatino Linotype" panose="02040502050505030304" pitchFamily="18" charset="0"/>
                <a:cs typeface="Times New Roman" panose="02020603050405020304" pitchFamily="18" charset="0"/>
              </a:rPr>
              <a:t>Sensorineural hearing loss</a:t>
            </a:r>
            <a:endParaRPr lang="en-US" sz="3200" b="1" dirty="0">
              <a:latin typeface="Palatino Linotype" panose="0204050205050503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xmlns="" id="{54BB1AC7-310B-BAD8-94EE-5DAE8F9F2E66}"/>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41387" y="1794606"/>
            <a:ext cx="5109225" cy="4279619"/>
          </a:xfrm>
          <a:prstGeom prst="rect">
            <a:avLst/>
          </a:prstGeom>
          <a:noFill/>
          <a:ln w="9525">
            <a:solidFill>
              <a:schemeClr val="tx1"/>
            </a:solidFill>
          </a:ln>
        </p:spPr>
      </p:pic>
    </p:spTree>
    <p:extLst>
      <p:ext uri="{BB962C8B-B14F-4D97-AF65-F5344CB8AC3E}">
        <p14:creationId xmlns:p14="http://schemas.microsoft.com/office/powerpoint/2010/main" val="20837937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668E0C8-F394-0498-40B4-6E68CCBC4029}"/>
              </a:ext>
            </a:extLst>
          </p:cNvPr>
          <p:cNvSpPr>
            <a:spLocks noGrp="1"/>
          </p:cNvSpPr>
          <p:nvPr>
            <p:ph type="title"/>
          </p:nvPr>
        </p:nvSpPr>
        <p:spPr/>
        <p:txBody>
          <a:bodyPr>
            <a:normAutofit/>
          </a:bodyPr>
          <a:lstStyle/>
          <a:p>
            <a:r>
              <a:rPr lang="en-US" sz="3200" b="1" smtClean="0">
                <a:latin typeface="Palatino Linotype" panose="02040502050505030304" pitchFamily="18" charset="0"/>
                <a:cs typeface="Times New Roman" panose="02020603050405020304" pitchFamily="18" charset="0"/>
              </a:rPr>
              <a:t>Mixed hearing loss</a:t>
            </a:r>
            <a:endParaRPr lang="en-US" sz="3200" b="1" dirty="0">
              <a:latin typeface="Palatino Linotype" panose="0204050205050503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xmlns="" id="{700E219F-A7F3-0406-097B-B71F253499BA}"/>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59946" y="1949515"/>
            <a:ext cx="4959005" cy="4146360"/>
          </a:xfrm>
          <a:prstGeom prst="rect">
            <a:avLst/>
          </a:prstGeom>
          <a:noFill/>
          <a:ln w="9525">
            <a:solidFill>
              <a:schemeClr val="tx1"/>
            </a:solidFill>
          </a:ln>
        </p:spPr>
      </p:pic>
    </p:spTree>
    <p:extLst>
      <p:ext uri="{BB962C8B-B14F-4D97-AF65-F5344CB8AC3E}">
        <p14:creationId xmlns:p14="http://schemas.microsoft.com/office/powerpoint/2010/main" val="29723202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8694C6-1DC6-413B-8E02-320962304290}"/>
              </a:ext>
            </a:extLst>
          </p:cNvPr>
          <p:cNvSpPr>
            <a:spLocks noGrp="1"/>
          </p:cNvSpPr>
          <p:nvPr>
            <p:ph idx="1"/>
          </p:nvPr>
        </p:nvSpPr>
        <p:spPr>
          <a:xfrm>
            <a:off x="353171" y="914400"/>
            <a:ext cx="11502224" cy="5883965"/>
          </a:xfrm>
        </p:spPr>
        <p:txBody>
          <a:bodyPr>
            <a:normAutofit/>
          </a:bodyPr>
          <a:lstStyle/>
          <a:p>
            <a:pPr>
              <a:buFont typeface="Wingdings" panose="05000000000000000000" pitchFamily="2" charset="2"/>
              <a:buChar char="§"/>
            </a:pPr>
            <a:endParaRPr lang="en-US" sz="2400" smtClean="0">
              <a:latin typeface="Palatino Linotype" panose="02040502050505030304" pitchFamily="18" charset="0"/>
              <a:cs typeface="Times New Roman" pitchFamily="18" charset="0"/>
            </a:endParaRPr>
          </a:p>
          <a:p>
            <a:pPr>
              <a:buFont typeface="Wingdings" panose="05000000000000000000" pitchFamily="2" charset="2"/>
              <a:buChar char="§"/>
            </a:pPr>
            <a:endParaRPr lang="en-US" sz="2400">
              <a:latin typeface="Palatino Linotype" panose="02040502050505030304" pitchFamily="18" charset="0"/>
              <a:cs typeface="Times New Roman" pitchFamily="18" charset="0"/>
            </a:endParaRPr>
          </a:p>
          <a:p>
            <a:pPr>
              <a:buFont typeface="Wingdings" panose="05000000000000000000" pitchFamily="2" charset="2"/>
              <a:buChar char="§"/>
            </a:pPr>
            <a:r>
              <a:rPr lang="en-US" sz="2400" smtClean="0">
                <a:latin typeface="Palatino Linotype" panose="02040502050505030304" pitchFamily="18" charset="0"/>
                <a:cs typeface="Times New Roman" pitchFamily="18" charset="0"/>
              </a:rPr>
              <a:t>Tympanometry </a:t>
            </a:r>
            <a:r>
              <a:rPr lang="en-US" sz="2400">
                <a:latin typeface="Palatino Linotype" panose="02040502050505030304" pitchFamily="18" charset="0"/>
                <a:cs typeface="Times New Roman" pitchFamily="18" charset="0"/>
              </a:rPr>
              <a:t>is a quick, non-invasive, and objective hearing test that provides us with information about changes in the middle ear that can cause hearing </a:t>
            </a:r>
            <a:r>
              <a:rPr lang="en-US" sz="2400">
                <a:latin typeface="Palatino Linotype" panose="02040502050505030304" pitchFamily="18" charset="0"/>
                <a:cs typeface="Times New Roman" pitchFamily="18" charset="0"/>
              </a:rPr>
              <a:t>loss</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20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A tympanogram is a curve obtained by tympanometric </a:t>
            </a:r>
            <a:r>
              <a:rPr lang="en-US" sz="2400">
                <a:latin typeface="Palatino Linotype" panose="02040502050505030304" pitchFamily="18" charset="0"/>
                <a:cs typeface="Times New Roman" pitchFamily="18" charset="0"/>
              </a:rPr>
              <a:t>measurement</a:t>
            </a:r>
            <a:r>
              <a:rPr lang="en-US" sz="2400" smtClean="0">
                <a:latin typeface="Palatino Linotype" panose="02040502050505030304" pitchFamily="18" charset="0"/>
                <a:cs typeface="Times New Roman" pitchFamily="18" charset="0"/>
              </a:rPr>
              <a:t>.</a:t>
            </a:r>
          </a:p>
          <a:p>
            <a:pPr marL="0" indent="0">
              <a:buNone/>
            </a:pPr>
            <a:endParaRPr lang="en-US" sz="20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We distinguish 5 types of tympanograms </a:t>
            </a:r>
            <a:endParaRPr lang="en-US" sz="2400" b="1">
              <a:solidFill>
                <a:srgbClr val="1F497D"/>
              </a:solidFill>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chemeClr val="tx1"/>
                </a:solidFill>
                <a:latin typeface="Palatino Linotype" pitchFamily="18" charset="0"/>
              </a:rPr>
              <a:t>Tympanometry</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78247267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91A579-2D25-F26E-98B6-78E98184F747}"/>
              </a:ext>
            </a:extLst>
          </p:cNvPr>
          <p:cNvSpPr>
            <a:spLocks noGrp="1"/>
          </p:cNvSpPr>
          <p:nvPr>
            <p:ph type="title"/>
          </p:nvPr>
        </p:nvSpPr>
        <p:spPr/>
        <p:txBody>
          <a:bodyPr/>
          <a:lstStyle/>
          <a:p>
            <a:pPr algn="ctr"/>
            <a:r>
              <a:rPr lang="en-US" smtClean="0">
                <a:latin typeface="Times New Roman" panose="02020603050405020304" pitchFamily="18" charset="0"/>
                <a:cs typeface="Times New Roman" panose="02020603050405020304" pitchFamily="18" charset="0"/>
              </a:rPr>
              <a:t>Type A</a:t>
            </a:r>
            <a:endParaRPr lang="en-US"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xmlns="" id="{302EAAB7-4C70-DAE3-85AD-41B6519E76B8}"/>
              </a:ext>
            </a:extLst>
          </p:cNvPr>
          <p:cNvPicPr>
            <a:picLocks noChangeAspect="1"/>
          </p:cNvPicPr>
          <p:nvPr/>
        </p:nvPicPr>
        <p:blipFill rotWithShape="1">
          <a:blip r:embed="rId2" cstate="print">
            <a:grayscl/>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t="40614" r="1963" b="10562"/>
          <a:stretch/>
        </p:blipFill>
        <p:spPr bwMode="auto">
          <a:xfrm>
            <a:off x="3260534" y="2076971"/>
            <a:ext cx="5670932" cy="3505850"/>
          </a:xfrm>
          <a:prstGeom prst="rect">
            <a:avLst/>
          </a:prstGeom>
          <a:noFill/>
          <a:ln w="952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xmlns="" sd="0">
                  <a:custGeom>
                    <a:avLst/>
                    <a:gdLst/>
                    <a:ahLst/>
                    <a:cxnLst/>
                    <a:rect l="0" t="0" r="0" b="0"/>
                    <a:pathLst/>
                  </a:custGeom>
                  <ask:type/>
                </ask:lineSketchStyleProps>
              </a:ext>
            </a:extLst>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6131084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1DCA150-DC31-93CC-4C00-E236F9473A7C}"/>
              </a:ext>
            </a:extLst>
          </p:cNvPr>
          <p:cNvSpPr>
            <a:spLocks noGrp="1"/>
          </p:cNvSpPr>
          <p:nvPr>
            <p:ph type="title"/>
          </p:nvPr>
        </p:nvSpPr>
        <p:spPr/>
        <p:txBody>
          <a:bodyPr/>
          <a:lstStyle/>
          <a:p>
            <a:pPr algn="ctr"/>
            <a:r>
              <a:rPr lang="en-US" smtClean="0">
                <a:latin typeface="Times New Roman" panose="02020603050405020304" pitchFamily="18" charset="0"/>
                <a:cs typeface="Times New Roman" panose="02020603050405020304" pitchFamily="18" charset="0"/>
              </a:rPr>
              <a:t>Type As and Ad</a:t>
            </a:r>
            <a:endParaRPr lang="en-US"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xmlns="" id="{22252545-860B-A033-CAB6-0714B2699B3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61254" y="2069032"/>
            <a:ext cx="5469492" cy="3355223"/>
          </a:xfrm>
          <a:prstGeom prst="rect">
            <a:avLst/>
          </a:prstGeom>
          <a:noFill/>
          <a:ln>
            <a:solidFill>
              <a:schemeClr val="tx1"/>
            </a:solidFill>
          </a:ln>
        </p:spPr>
      </p:pic>
    </p:spTree>
    <p:extLst>
      <p:ext uri="{BB962C8B-B14F-4D97-AF65-F5344CB8AC3E}">
        <p14:creationId xmlns:p14="http://schemas.microsoft.com/office/powerpoint/2010/main" val="166255291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C380956-244F-1EB1-11C2-50F8B8B5E2A0}"/>
              </a:ext>
            </a:extLst>
          </p:cNvPr>
          <p:cNvSpPr>
            <a:spLocks noGrp="1"/>
          </p:cNvSpPr>
          <p:nvPr>
            <p:ph type="title"/>
          </p:nvPr>
        </p:nvSpPr>
        <p:spPr/>
        <p:txBody>
          <a:bodyPr/>
          <a:lstStyle/>
          <a:p>
            <a:pPr algn="ctr"/>
            <a:r>
              <a:rPr lang="en-US" smtClean="0">
                <a:latin typeface="Times New Roman" panose="02020603050405020304" pitchFamily="18" charset="0"/>
                <a:cs typeface="Times New Roman" panose="02020603050405020304" pitchFamily="18" charset="0"/>
              </a:rPr>
              <a:t>Type B</a:t>
            </a:r>
            <a:endParaRPr lang="en-US"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xmlns="" id="{2B708242-BFBF-E478-AF41-6F5898A5253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78938" y="2146342"/>
            <a:ext cx="5234124" cy="3233526"/>
          </a:xfrm>
          <a:prstGeom prst="rect">
            <a:avLst/>
          </a:prstGeom>
          <a:noFill/>
          <a:ln>
            <a:solidFill>
              <a:schemeClr val="tx1"/>
            </a:solidFill>
          </a:ln>
        </p:spPr>
      </p:pic>
    </p:spTree>
    <p:extLst>
      <p:ext uri="{BB962C8B-B14F-4D97-AF65-F5344CB8AC3E}">
        <p14:creationId xmlns:p14="http://schemas.microsoft.com/office/powerpoint/2010/main" val="349137585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82CB24F-90D7-3A55-4928-36D146024D7F}"/>
              </a:ext>
            </a:extLst>
          </p:cNvPr>
          <p:cNvSpPr>
            <a:spLocks noGrp="1"/>
          </p:cNvSpPr>
          <p:nvPr>
            <p:ph type="title"/>
          </p:nvPr>
        </p:nvSpPr>
        <p:spPr/>
        <p:txBody>
          <a:bodyPr/>
          <a:lstStyle/>
          <a:p>
            <a:pPr algn="ctr"/>
            <a:r>
              <a:rPr lang="en-US" smtClean="0">
                <a:latin typeface="Times New Roman" panose="02020603050405020304" pitchFamily="18" charset="0"/>
                <a:cs typeface="Times New Roman" panose="02020603050405020304" pitchFamily="18" charset="0"/>
              </a:rPr>
              <a:t>Type C</a:t>
            </a:r>
            <a:endParaRPr lang="en-US" dirty="0">
              <a:latin typeface="Times New Roman" panose="02020603050405020304" pitchFamily="18" charset="0"/>
              <a:cs typeface="Times New Roman" panose="02020603050405020304" pitchFamily="18" charset="0"/>
            </a:endParaRPr>
          </a:p>
        </p:txBody>
      </p:sp>
      <p:pic>
        <p:nvPicPr>
          <p:cNvPr id="3" name="Picture 2">
            <a:extLst>
              <a:ext uri="{FF2B5EF4-FFF2-40B4-BE49-F238E27FC236}">
                <a16:creationId xmlns:a16="http://schemas.microsoft.com/office/drawing/2014/main" xmlns="" id="{BDEC855F-2DBF-0714-AC0B-AAF49EA0C6E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54805" y="2217851"/>
            <a:ext cx="5282389" cy="3334989"/>
          </a:xfrm>
          <a:prstGeom prst="rect">
            <a:avLst/>
          </a:prstGeom>
          <a:noFill/>
          <a:ln>
            <a:solidFill>
              <a:schemeClr val="tx1"/>
            </a:solidFill>
          </a:ln>
        </p:spPr>
      </p:pic>
    </p:spTree>
    <p:extLst>
      <p:ext uri="{BB962C8B-B14F-4D97-AF65-F5344CB8AC3E}">
        <p14:creationId xmlns:p14="http://schemas.microsoft.com/office/powerpoint/2010/main" val="31766207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1">
            <a:extLst>
              <a:ext uri="{FF2B5EF4-FFF2-40B4-BE49-F238E27FC236}">
                <a16:creationId xmlns:a16="http://schemas.microsoft.com/office/drawing/2014/main" xmlns="" id="{3A531E23-3A36-44E8-AA27-AAC679E1749D}"/>
              </a:ext>
            </a:extLst>
          </p:cNvPr>
          <p:cNvSpPr>
            <a:spLocks noGrp="1"/>
          </p:cNvSpPr>
          <p:nvPr>
            <p:ph idx="1"/>
          </p:nvPr>
        </p:nvSpPr>
        <p:spPr>
          <a:xfrm>
            <a:off x="1060837" y="1252831"/>
            <a:ext cx="10515600" cy="4940733"/>
          </a:xfrm>
        </p:spPr>
        <p:txBody>
          <a:bodyPr>
            <a:normAutofit lnSpcReduction="10000"/>
          </a:bodyPr>
          <a:lstStyle/>
          <a:p>
            <a:pPr eaLnBrk="1" hangingPunct="1">
              <a:buFont typeface="Wingdings" panose="05000000000000000000" pitchFamily="2" charset="2"/>
              <a:buChar char="§"/>
            </a:pPr>
            <a:r>
              <a:rPr lang="en-US" altLang="en-US" sz="2400" b="1" smtClean="0">
                <a:latin typeface="Palatino Linotype" panose="02040502050505030304" pitchFamily="18" charset="0"/>
                <a:cs typeface="Times New Roman" panose="02020603050405020304" pitchFamily="18" charset="0"/>
              </a:rPr>
              <a:t>External ear canal</a:t>
            </a:r>
            <a:r>
              <a:rPr lang="sr-Cyrl-RS" altLang="en-US" sz="2400" b="1" smtClean="0">
                <a:latin typeface="Palatino Linotype" panose="02040502050505030304" pitchFamily="18" charset="0"/>
                <a:cs typeface="Times New Roman" panose="02020603050405020304" pitchFamily="18" charset="0"/>
              </a:rPr>
              <a:t>:</a:t>
            </a:r>
            <a:endParaRPr lang="en-US" altLang="en-US" sz="2400" b="1" smtClean="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endParaRPr lang="sr-Cyrl-RS" altLang="en-US" sz="800" b="1">
              <a:latin typeface="Palatino Linotype" panose="02040502050505030304" pitchFamily="18" charset="0"/>
              <a:cs typeface="Times New Roman" panose="02020603050405020304" pitchFamily="18" charset="0"/>
            </a:endParaRPr>
          </a:p>
          <a:p>
            <a:pPr lvl="1"/>
            <a:r>
              <a:rPr lang="en-US" altLang="en-US" smtClean="0">
                <a:latin typeface="Palatino Linotype" panose="02040502050505030304" pitchFamily="18" charset="0"/>
                <a:cs typeface="Times New Roman" panose="02020603050405020304" pitchFamily="18" charset="0"/>
              </a:rPr>
              <a:t>Begins to form during </a:t>
            </a:r>
            <a:r>
              <a:rPr lang="en-US" altLang="en-US" b="1" smtClean="0">
                <a:latin typeface="Palatino Linotype" panose="02040502050505030304" pitchFamily="18" charset="0"/>
                <a:cs typeface="Times New Roman" panose="02020603050405020304" pitchFamily="18" charset="0"/>
              </a:rPr>
              <a:t>8</a:t>
            </a:r>
            <a:r>
              <a:rPr lang="en-US" altLang="en-US" b="1" baseline="30000" smtClean="0">
                <a:latin typeface="Palatino Linotype" panose="02040502050505030304" pitchFamily="18" charset="0"/>
                <a:cs typeface="Times New Roman" panose="02020603050405020304" pitchFamily="18" charset="0"/>
              </a:rPr>
              <a:t>th</a:t>
            </a:r>
            <a:r>
              <a:rPr lang="en-US" altLang="en-US" b="1" smtClean="0">
                <a:latin typeface="Palatino Linotype" panose="02040502050505030304" pitchFamily="18" charset="0"/>
                <a:cs typeface="Times New Roman" panose="02020603050405020304" pitchFamily="18" charset="0"/>
              </a:rPr>
              <a:t> week of fetal development</a:t>
            </a:r>
            <a:r>
              <a:rPr lang="en-US" altLang="en-US" smtClean="0">
                <a:latin typeface="Palatino Linotype" panose="02040502050505030304" pitchFamily="18" charset="0"/>
                <a:cs typeface="Times New Roman" panose="02020603050405020304" pitchFamily="18" charset="0"/>
              </a:rPr>
              <a:t>, from </a:t>
            </a:r>
            <a:r>
              <a:rPr lang="en-US" altLang="en-US" b="1" smtClean="0">
                <a:latin typeface="Palatino Linotype" panose="02040502050505030304" pitchFamily="18" charset="0"/>
                <a:cs typeface="Times New Roman" panose="02020603050405020304" pitchFamily="18" charset="0"/>
              </a:rPr>
              <a:t>1</a:t>
            </a:r>
            <a:r>
              <a:rPr lang="en-US" altLang="en-US" b="1" baseline="30000" smtClean="0">
                <a:latin typeface="Palatino Linotype" panose="02040502050505030304" pitchFamily="18" charset="0"/>
                <a:cs typeface="Times New Roman" panose="02020603050405020304" pitchFamily="18" charset="0"/>
              </a:rPr>
              <a:t>st</a:t>
            </a:r>
            <a:r>
              <a:rPr lang="en-US" altLang="en-US" b="1" smtClean="0">
                <a:latin typeface="Palatino Linotype" panose="02040502050505030304" pitchFamily="18" charset="0"/>
                <a:cs typeface="Times New Roman" panose="02020603050405020304" pitchFamily="18" charset="0"/>
              </a:rPr>
              <a:t> pharyngeal cleft</a:t>
            </a:r>
            <a:r>
              <a:rPr lang="en-US" altLang="en-US" smtClean="0">
                <a:latin typeface="Palatino Linotype" panose="02040502050505030304" pitchFamily="18" charset="0"/>
                <a:cs typeface="Times New Roman" panose="02020603050405020304" pitchFamily="18" charset="0"/>
              </a:rPr>
              <a:t>. </a:t>
            </a:r>
          </a:p>
          <a:p>
            <a:pPr lvl="1"/>
            <a:endParaRPr lang="en-US" altLang="en-US" sz="800" smtClean="0">
              <a:latin typeface="Palatino Linotype" panose="02040502050505030304" pitchFamily="18" charset="0"/>
              <a:cs typeface="Times New Roman" panose="02020603050405020304" pitchFamily="18" charset="0"/>
            </a:endParaRPr>
          </a:p>
          <a:p>
            <a:pPr lvl="1"/>
            <a:r>
              <a:rPr lang="en-US" altLang="en-US" smtClean="0">
                <a:latin typeface="Palatino Linotype" panose="02040502050505030304" pitchFamily="18" charset="0"/>
                <a:cs typeface="Times New Roman" panose="02020603050405020304" pitchFamily="18" charset="0"/>
              </a:rPr>
              <a:t>During </a:t>
            </a:r>
            <a:r>
              <a:rPr lang="en-US" altLang="en-US" b="1" smtClean="0">
                <a:latin typeface="Palatino Linotype" panose="02040502050505030304" pitchFamily="18" charset="0"/>
                <a:cs typeface="Times New Roman" panose="02020603050405020304" pitchFamily="18" charset="0"/>
              </a:rPr>
              <a:t>3</a:t>
            </a:r>
            <a:r>
              <a:rPr lang="en-US" altLang="en-US" b="1" baseline="30000" smtClean="0">
                <a:latin typeface="Palatino Linotype" panose="02040502050505030304" pitchFamily="18" charset="0"/>
                <a:cs typeface="Times New Roman" panose="02020603050405020304" pitchFamily="18" charset="0"/>
              </a:rPr>
              <a:t>rd</a:t>
            </a:r>
            <a:r>
              <a:rPr lang="en-US" altLang="en-US" b="1" smtClean="0">
                <a:latin typeface="Palatino Linotype" panose="02040502050505030304" pitchFamily="18" charset="0"/>
                <a:cs typeface="Times New Roman" panose="02020603050405020304" pitchFamily="18" charset="0"/>
              </a:rPr>
              <a:t> month of fetal development</a:t>
            </a:r>
            <a:r>
              <a:rPr lang="en-US" altLang="en-US">
                <a:latin typeface="Palatino Linotype" panose="02040502050505030304" pitchFamily="18" charset="0"/>
                <a:cs typeface="Times New Roman" panose="02020603050405020304" pitchFamily="18" charset="0"/>
              </a:rPr>
              <a:t>, </a:t>
            </a:r>
            <a:r>
              <a:rPr lang="en-US" altLang="en-US" smtClean="0">
                <a:latin typeface="Palatino Linotype" panose="02040502050505030304" pitchFamily="18" charset="0"/>
                <a:cs typeface="Times New Roman" panose="02020603050405020304" pitchFamily="18" charset="0"/>
              </a:rPr>
              <a:t>the meatus </a:t>
            </a:r>
            <a:r>
              <a:rPr lang="en-US" altLang="en-US">
                <a:latin typeface="Palatino Linotype" panose="02040502050505030304" pitchFamily="18" charset="0"/>
                <a:cs typeface="Times New Roman" panose="02020603050405020304" pitchFamily="18" charset="0"/>
              </a:rPr>
              <a:t>deepens by proliferation of </a:t>
            </a:r>
            <a:r>
              <a:rPr lang="en-US" altLang="en-US" smtClean="0">
                <a:latin typeface="Palatino Linotype" panose="02040502050505030304" pitchFamily="18" charset="0"/>
                <a:cs typeface="Times New Roman" panose="02020603050405020304" pitchFamily="18" charset="0"/>
              </a:rPr>
              <a:t>its ectoderm</a:t>
            </a:r>
            <a:r>
              <a:rPr lang="en-US" altLang="en-US">
                <a:latin typeface="Palatino Linotype" panose="02040502050505030304" pitchFamily="18" charset="0"/>
                <a:cs typeface="Times New Roman" panose="02020603050405020304" pitchFamily="18" charset="0"/>
              </a:rPr>
              <a:t>, and </a:t>
            </a:r>
            <a:r>
              <a:rPr lang="en-US" altLang="en-US" smtClean="0">
                <a:latin typeface="Palatino Linotype" panose="02040502050505030304" pitchFamily="18" charset="0"/>
                <a:cs typeface="Times New Roman" panose="02020603050405020304" pitchFamily="18" charset="0"/>
              </a:rPr>
              <a:t>an </a:t>
            </a:r>
            <a:r>
              <a:rPr lang="en-US" altLang="en-US">
                <a:latin typeface="Palatino Linotype" panose="02040502050505030304" pitchFamily="18" charset="0"/>
                <a:cs typeface="Times New Roman" panose="02020603050405020304" pitchFamily="18" charset="0"/>
              </a:rPr>
              <a:t>anteriorly placed bud of </a:t>
            </a:r>
            <a:r>
              <a:rPr lang="en-US" altLang="en-US" smtClean="0">
                <a:latin typeface="Palatino Linotype" panose="02040502050505030304" pitchFamily="18" charset="0"/>
                <a:cs typeface="Times New Roman" panose="02020603050405020304" pitchFamily="18" charset="0"/>
              </a:rPr>
              <a:t>epithelial cells </a:t>
            </a:r>
            <a:r>
              <a:rPr lang="en-US" altLang="en-US">
                <a:latin typeface="Palatino Linotype" panose="02040502050505030304" pitchFamily="18" charset="0"/>
                <a:cs typeface="Times New Roman" panose="02020603050405020304" pitchFamily="18" charset="0"/>
              </a:rPr>
              <a:t>expands vertically to form the skin, which will </a:t>
            </a:r>
            <a:r>
              <a:rPr lang="en-US" altLang="en-US" smtClean="0">
                <a:latin typeface="Palatino Linotype" panose="02040502050505030304" pitchFamily="18" charset="0"/>
                <a:cs typeface="Times New Roman" panose="02020603050405020304" pitchFamily="18" charset="0"/>
              </a:rPr>
              <a:t>cover the </a:t>
            </a:r>
            <a:r>
              <a:rPr lang="en-US" altLang="en-US">
                <a:latin typeface="Palatino Linotype" panose="02040502050505030304" pitchFamily="18" charset="0"/>
                <a:cs typeface="Times New Roman" panose="02020603050405020304" pitchFamily="18" charset="0"/>
              </a:rPr>
              <a:t>future tympanic </a:t>
            </a:r>
            <a:r>
              <a:rPr lang="en-US" altLang="en-US" smtClean="0">
                <a:latin typeface="Palatino Linotype" panose="02040502050505030304" pitchFamily="18" charset="0"/>
                <a:cs typeface="Times New Roman" panose="02020603050405020304" pitchFamily="18" charset="0"/>
              </a:rPr>
              <a:t>membrane.</a:t>
            </a:r>
          </a:p>
          <a:p>
            <a:pPr lvl="1"/>
            <a:endParaRPr lang="en-US" altLang="en-US" sz="800" smtClean="0">
              <a:latin typeface="Palatino Linotype" panose="02040502050505030304" pitchFamily="18" charset="0"/>
              <a:cs typeface="Times New Roman" panose="02020603050405020304" pitchFamily="18" charset="0"/>
            </a:endParaRPr>
          </a:p>
          <a:p>
            <a:pPr lvl="1"/>
            <a:r>
              <a:rPr lang="en-US" altLang="en-US">
                <a:latin typeface="Palatino Linotype" panose="02040502050505030304" pitchFamily="18" charset="0"/>
                <a:cs typeface="Times New Roman" panose="02020603050405020304" pitchFamily="18" charset="0"/>
              </a:rPr>
              <a:t>This clump of cells </a:t>
            </a:r>
            <a:r>
              <a:rPr lang="en-US" altLang="en-US" smtClean="0">
                <a:latin typeface="Palatino Linotype" panose="02040502050505030304" pitchFamily="18" charset="0"/>
                <a:cs typeface="Times New Roman" panose="02020603050405020304" pitchFamily="18" charset="0"/>
              </a:rPr>
              <a:t>then opens </a:t>
            </a:r>
            <a:r>
              <a:rPr lang="en-US" altLang="en-US">
                <a:latin typeface="Palatino Linotype" panose="02040502050505030304" pitchFamily="18" charset="0"/>
                <a:cs typeface="Times New Roman" panose="02020603050405020304" pitchFamily="18" charset="0"/>
              </a:rPr>
              <a:t>up as a slit to form the canal lumen </a:t>
            </a:r>
            <a:r>
              <a:rPr lang="en-US" altLang="en-US" b="1" smtClean="0">
                <a:latin typeface="Palatino Linotype" panose="02040502050505030304" pitchFamily="18" charset="0"/>
                <a:cs typeface="Times New Roman" panose="02020603050405020304" pitchFamily="18" charset="0"/>
              </a:rPr>
              <a:t>(from 20</a:t>
            </a:r>
            <a:r>
              <a:rPr lang="en-US" altLang="en-US" b="1" baseline="30000" smtClean="0">
                <a:latin typeface="Palatino Linotype" panose="02040502050505030304" pitchFamily="18" charset="0"/>
                <a:cs typeface="Times New Roman" panose="02020603050405020304" pitchFamily="18" charset="0"/>
              </a:rPr>
              <a:t>th</a:t>
            </a:r>
            <a:r>
              <a:rPr lang="en-US" altLang="en-US" b="1" smtClean="0">
                <a:latin typeface="Palatino Linotype" panose="02040502050505030304" pitchFamily="18" charset="0"/>
                <a:cs typeface="Times New Roman" panose="02020603050405020304" pitchFamily="18" charset="0"/>
              </a:rPr>
              <a:t> to 28</a:t>
            </a:r>
            <a:r>
              <a:rPr lang="en-US" altLang="en-US" b="1" baseline="30000" smtClean="0">
                <a:latin typeface="Palatino Linotype" panose="02040502050505030304" pitchFamily="18" charset="0"/>
                <a:cs typeface="Times New Roman" panose="02020603050405020304" pitchFamily="18" charset="0"/>
              </a:rPr>
              <a:t>th</a:t>
            </a:r>
            <a:r>
              <a:rPr lang="en-US" altLang="en-US" b="1" smtClean="0">
                <a:latin typeface="Palatino Linotype" panose="02040502050505030304" pitchFamily="18" charset="0"/>
                <a:cs typeface="Times New Roman" panose="02020603050405020304" pitchFamily="18" charset="0"/>
              </a:rPr>
              <a:t> week of fetal development)</a:t>
            </a:r>
            <a:r>
              <a:rPr lang="en-US" altLang="en-US" smtClean="0">
                <a:latin typeface="Palatino Linotype" panose="02040502050505030304" pitchFamily="18" charset="0"/>
                <a:cs typeface="Times New Roman" panose="02020603050405020304" pitchFamily="18" charset="0"/>
              </a:rPr>
              <a:t> and produce the </a:t>
            </a:r>
            <a:r>
              <a:rPr lang="en-US" altLang="en-US">
                <a:latin typeface="Palatino Linotype" panose="02040502050505030304" pitchFamily="18" charset="0"/>
                <a:cs typeface="Times New Roman" panose="02020603050405020304" pitchFamily="18" charset="0"/>
              </a:rPr>
              <a:t>pars </a:t>
            </a:r>
            <a:r>
              <a:rPr lang="en-US" altLang="en-US" err="1">
                <a:latin typeface="Palatino Linotype" panose="02040502050505030304" pitchFamily="18" charset="0"/>
                <a:cs typeface="Times New Roman" panose="02020603050405020304" pitchFamily="18" charset="0"/>
              </a:rPr>
              <a:t>tensa</a:t>
            </a:r>
            <a:r>
              <a:rPr lang="en-US" altLang="en-US">
                <a:latin typeface="Palatino Linotype" panose="02040502050505030304" pitchFamily="18" charset="0"/>
                <a:cs typeface="Times New Roman" panose="02020603050405020304" pitchFamily="18" charset="0"/>
              </a:rPr>
              <a:t> and deep external canal </a:t>
            </a:r>
            <a:r>
              <a:rPr lang="en-US" altLang="en-US" smtClean="0">
                <a:latin typeface="Palatino Linotype" panose="02040502050505030304" pitchFamily="18" charset="0"/>
                <a:cs typeface="Times New Roman" panose="02020603050405020304" pitchFamily="18" charset="0"/>
              </a:rPr>
              <a:t>epithelium. </a:t>
            </a:r>
          </a:p>
          <a:p>
            <a:pPr lvl="1"/>
            <a:endParaRPr lang="en-US" altLang="en-US" sz="800" smtClean="0">
              <a:latin typeface="Palatino Linotype" panose="02040502050505030304" pitchFamily="18" charset="0"/>
              <a:cs typeface="Times New Roman" panose="02020603050405020304" pitchFamily="18" charset="0"/>
            </a:endParaRPr>
          </a:p>
          <a:p>
            <a:pPr lvl="1"/>
            <a:r>
              <a:rPr lang="en-US" altLang="en-US" smtClean="0">
                <a:latin typeface="Palatino Linotype" panose="02040502050505030304" pitchFamily="18" charset="0"/>
                <a:cs typeface="Times New Roman" panose="02020603050405020304" pitchFamily="18" charset="0"/>
              </a:rPr>
              <a:t>External ear canal reaches shape and size as in adults in early adolescent years. </a:t>
            </a:r>
            <a:endParaRPr lang="en-US" altLang="en-US">
              <a:latin typeface="Palatino Linotype" panose="02040502050505030304" pitchFamily="18" charset="0"/>
              <a:cs typeface="Times New Roman" panose="02020603050405020304" pitchFamily="18" charset="0"/>
            </a:endParaRPr>
          </a:p>
          <a:p>
            <a:pPr eaLnBrk="1" hangingPunct="1"/>
            <a:endParaRPr lang="en-US" altLang="en-US" sz="2400"/>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External ear</a:t>
            </a:r>
            <a:endParaRPr lang="en-US" sz="3500" b="1" dirty="0">
              <a:solidFill>
                <a:srgbClr val="000099"/>
              </a:solidFill>
              <a:latin typeface="Palatino Linotype"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8694C6-1DC6-413B-8E02-320962304290}"/>
              </a:ext>
            </a:extLst>
          </p:cNvPr>
          <p:cNvSpPr>
            <a:spLocks noGrp="1"/>
          </p:cNvSpPr>
          <p:nvPr>
            <p:ph idx="1"/>
          </p:nvPr>
        </p:nvSpPr>
        <p:spPr>
          <a:xfrm>
            <a:off x="353171" y="914400"/>
            <a:ext cx="11502224" cy="5883965"/>
          </a:xfrm>
        </p:spPr>
        <p:txBody>
          <a:bodyPr>
            <a:normAutofit/>
          </a:bodyPr>
          <a:lstStyle/>
          <a:p>
            <a:pPr>
              <a:buFont typeface="Wingdings" panose="05000000000000000000" pitchFamily="2" charset="2"/>
              <a:buChar char="§"/>
            </a:pPr>
            <a:endParaRPr lang="en-US" sz="2400" smtClean="0">
              <a:latin typeface="Palatino Linotype" panose="02040502050505030304" pitchFamily="18" charset="0"/>
              <a:cs typeface="Times New Roman" pitchFamily="18" charset="0"/>
            </a:endParaRPr>
          </a:p>
          <a:p>
            <a:pPr>
              <a:buFont typeface="Wingdings" panose="05000000000000000000" pitchFamily="2" charset="2"/>
              <a:buChar char="§"/>
            </a:pPr>
            <a:endParaRPr lang="en-US" sz="2400">
              <a:latin typeface="Palatino Linotype" panose="02040502050505030304" pitchFamily="18" charset="0"/>
              <a:cs typeface="Times New Roman" pitchFamily="18" charset="0"/>
            </a:endParaRPr>
          </a:p>
          <a:p>
            <a:pPr>
              <a:buFont typeface="Wingdings" panose="05000000000000000000" pitchFamily="2" charset="2"/>
              <a:buChar char="§"/>
            </a:pPr>
            <a:r>
              <a:rPr lang="en-US" sz="2400" smtClean="0">
                <a:latin typeface="Palatino Linotype" panose="02040502050505030304" pitchFamily="18" charset="0"/>
                <a:cs typeface="Times New Roman" pitchFamily="18" charset="0"/>
              </a:rPr>
              <a:t>At </a:t>
            </a:r>
            <a:r>
              <a:rPr lang="en-US" sz="2400">
                <a:latin typeface="Palatino Linotype" panose="02040502050505030304" pitchFamily="18" charset="0"/>
                <a:cs typeface="Times New Roman" pitchFamily="18" charset="0"/>
              </a:rPr>
              <a:t>a sound intensity of over 70 dB above the threshold, the middle ear muscles (m. tensor tympani and m. stapedius) contract in order to protect the inner ear from possible </a:t>
            </a:r>
            <a:r>
              <a:rPr lang="en-US" sz="2400">
                <a:latin typeface="Palatino Linotype" panose="02040502050505030304" pitchFamily="18" charset="0"/>
                <a:cs typeface="Times New Roman" pitchFamily="18" charset="0"/>
              </a:rPr>
              <a:t>damage</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20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a:latin typeface="Palatino Linotype" panose="02040502050505030304" pitchFamily="18" charset="0"/>
                <a:cs typeface="Times New Roman" pitchFamily="18" charset="0"/>
              </a:rPr>
              <a:t>In normal hearing, the reflex occurs at 70 to 100 dB above the hearing threshold, so the test is performed with a tone of 70 to 110 dB at frequencies of 500, 1,000, 2,000 and 4,000 Hz for one second.</a:t>
            </a: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chemeClr val="tx1"/>
                </a:solidFill>
                <a:latin typeface="Palatino Linotype" pitchFamily="18" charset="0"/>
              </a:rPr>
              <a:t>Acoustic reflex</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643298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0746805D-0B8D-8FD1-EFCA-5DDC3AE6A6C7}"/>
              </a:ext>
            </a:extLst>
          </p:cNvPr>
          <p:cNvPicPr>
            <a:picLocks noChangeAspect="1"/>
          </p:cNvPicPr>
          <p:nvPr/>
        </p:nvPicPr>
        <p:blipFill rotWithShape="1">
          <a:blip r:embed="rId2">
            <a:extLst>
              <a:ext uri="{28A0092B-C50C-407E-A947-70E740481C1C}">
                <a14:useLocalDpi xmlns:a14="http://schemas.microsoft.com/office/drawing/2010/main" val="0"/>
              </a:ext>
            </a:extLst>
          </a:blip>
          <a:srcRect r="4361" b="3131"/>
          <a:stretch/>
        </p:blipFill>
        <p:spPr bwMode="auto">
          <a:xfrm>
            <a:off x="2857000" y="1107451"/>
            <a:ext cx="6478000" cy="4643098"/>
          </a:xfrm>
          <a:prstGeom prst="rect">
            <a:avLst/>
          </a:prstGeom>
          <a:noFill/>
          <a:ln w="9525" cap="flat" cmpd="sng" algn="ctr">
            <a:solidFill>
              <a:sysClr val="windowText" lastClr="000000"/>
            </a:solidFill>
            <a:prstDash val="solid"/>
            <a:round/>
            <a:headEnd type="none" w="med" len="med"/>
            <a:tailEnd type="none" w="med" len="med"/>
            <a:extLst>
              <a:ext uri="{C807C97D-BFC1-408E-A445-0C87EB9F89A2}">
                <ask:lineSketchStyleProps xmlns:ask="http://schemas.microsoft.com/office/drawing/2018/sketchyshapes" xmlns="" sd="0">
                  <a:custGeom>
                    <a:avLst/>
                    <a:gdLst/>
                    <a:ahLst/>
                    <a:cxnLst/>
                    <a:rect l="0" t="0" r="0" b="0"/>
                    <a:pathLst/>
                  </a:custGeom>
                  <ask:type/>
                </ask:lineSketchStyleProps>
              </a:ext>
            </a:extLst>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17728281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Content Placeholder 1"/>
          <p:cNvSpPr>
            <a:spLocks noGrp="1"/>
          </p:cNvSpPr>
          <p:nvPr>
            <p:ph idx="1"/>
          </p:nvPr>
        </p:nvSpPr>
        <p:spPr>
          <a:xfrm>
            <a:off x="1060837" y="1634794"/>
            <a:ext cx="10515600" cy="4351338"/>
          </a:xfrm>
        </p:spPr>
        <p:txBody>
          <a:bodyPr>
            <a:normAutofit/>
          </a:bodyPr>
          <a:lstStyle/>
          <a:p>
            <a:pPr>
              <a:buFont typeface="Wingdings" panose="05000000000000000000" pitchFamily="2" charset="2"/>
              <a:buChar char="§"/>
            </a:pPr>
            <a:r>
              <a:rPr lang="en-US" altLang="en-US" sz="2400" smtClean="0">
                <a:latin typeface="Palatino Linotype" panose="02040502050505030304" pitchFamily="18" charset="0"/>
                <a:cs typeface="Times New Roman" pitchFamily="18" charset="0"/>
              </a:rPr>
              <a:t>The process of reducing disabilities resulting from hearing impairment.</a:t>
            </a:r>
          </a:p>
          <a:p>
            <a:pPr>
              <a:buFont typeface="Wingdings" panose="05000000000000000000" pitchFamily="2" charset="2"/>
              <a:buChar char="§"/>
            </a:pPr>
            <a:endParaRPr lang="en-US" altLang="en-US" sz="8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altLang="en-US" sz="2400" b="1" smtClean="0">
                <a:latin typeface="Palatino Linotype" panose="02040502050505030304" pitchFamily="18" charset="0"/>
                <a:cs typeface="Times New Roman" pitchFamily="18" charset="0"/>
              </a:rPr>
              <a:t>Rehabilitation</a:t>
            </a:r>
            <a:r>
              <a:rPr lang="en-US" altLang="en-US" sz="2400" smtClean="0">
                <a:latin typeface="Palatino Linotype" panose="02040502050505030304" pitchFamily="18" charset="0"/>
                <a:cs typeface="Times New Roman" pitchFamily="18" charset="0"/>
              </a:rPr>
              <a:t> - reestablishment of abilities that previously existed and were lost in adults</a:t>
            </a:r>
          </a:p>
          <a:p>
            <a:pPr>
              <a:buFont typeface="Wingdings" panose="05000000000000000000" pitchFamily="2" charset="2"/>
              <a:buChar char="§"/>
            </a:pPr>
            <a:r>
              <a:rPr lang="en-US" altLang="en-US" sz="2400" smtClean="0">
                <a:latin typeface="Palatino Linotype" panose="02040502050505030304" pitchFamily="18" charset="0"/>
                <a:cs typeface="Times New Roman" pitchFamily="18" charset="0"/>
              </a:rPr>
              <a:t>In children - </a:t>
            </a:r>
            <a:r>
              <a:rPr lang="en-US" altLang="en-US" sz="2400" b="1" smtClean="0">
                <a:latin typeface="Palatino Linotype" panose="02040502050505030304" pitchFamily="18" charset="0"/>
                <a:cs typeface="Times New Roman" pitchFamily="18" charset="0"/>
              </a:rPr>
              <a:t>habilitation</a:t>
            </a:r>
            <a:r>
              <a:rPr lang="en-US" altLang="en-US" sz="2400" smtClean="0">
                <a:latin typeface="Palatino Linotype" panose="02040502050505030304" pitchFamily="18" charset="0"/>
                <a:cs typeface="Times New Roman" pitchFamily="18" charset="0"/>
              </a:rPr>
              <a:t>, it is establishing the ability to hear that did not exist before.</a:t>
            </a: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Audiologic rehabilitation</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182211144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44934" y="1253131"/>
            <a:ext cx="10515600" cy="4351338"/>
          </a:xfrm>
        </p:spPr>
        <p:txBody>
          <a:bodyPr>
            <a:normAutofit/>
          </a:bodyPr>
          <a:lstStyle/>
          <a:p>
            <a:pPr>
              <a:buFont typeface="Wingdings" panose="05000000000000000000" pitchFamily="2" charset="2"/>
              <a:buChar char="§"/>
              <a:defRPr/>
            </a:pPr>
            <a:r>
              <a:rPr lang="en-US" sz="2400">
                <a:latin typeface="Palatino Linotype" panose="02040502050505030304" pitchFamily="18" charset="0"/>
                <a:cs typeface="Times New Roman" pitchFamily="18" charset="0"/>
              </a:rPr>
              <a:t>Hearing can be </a:t>
            </a:r>
            <a:r>
              <a:rPr lang="en-US" sz="2400" smtClean="0">
                <a:latin typeface="Palatino Linotype" panose="02040502050505030304" pitchFamily="18" charset="0"/>
                <a:cs typeface="Times New Roman" pitchFamily="18" charset="0"/>
              </a:rPr>
              <a:t>improved with surgery:</a:t>
            </a:r>
          </a:p>
          <a:p>
            <a:pPr>
              <a:buFont typeface="Wingdings" panose="05000000000000000000" pitchFamily="2" charset="2"/>
              <a:buChar char="§"/>
              <a:defRPr/>
            </a:pPr>
            <a:endParaRPr lang="en-US" sz="800" dirty="0">
              <a:latin typeface="Palatino Linotype" panose="02040502050505030304" pitchFamily="18" charset="0"/>
              <a:cs typeface="Times New Roman" pitchFamily="18" charset="0"/>
            </a:endParaRPr>
          </a:p>
          <a:p>
            <a:pPr lvl="1">
              <a:defRPr/>
            </a:pPr>
            <a:r>
              <a:rPr lang="en-US" dirty="0">
                <a:latin typeface="Palatino Linotype" panose="02040502050505030304" pitchFamily="18" charset="0"/>
                <a:cs typeface="Times New Roman" pitchFamily="18" charset="0"/>
              </a:rPr>
              <a:t>In diseases of the </a:t>
            </a:r>
            <a:r>
              <a:rPr lang="en-US">
                <a:latin typeface="Palatino Linotype" panose="02040502050505030304" pitchFamily="18" charset="0"/>
                <a:cs typeface="Times New Roman" pitchFamily="18" charset="0"/>
              </a:rPr>
              <a:t>conductive </a:t>
            </a:r>
            <a:r>
              <a:rPr lang="en-US" smtClean="0">
                <a:latin typeface="Palatino Linotype" panose="02040502050505030304" pitchFamily="18" charset="0"/>
                <a:cs typeface="Times New Roman" pitchFamily="18" charset="0"/>
              </a:rPr>
              <a:t>apparatus</a:t>
            </a:r>
          </a:p>
          <a:p>
            <a:pPr lvl="1">
              <a:defRPr/>
            </a:pPr>
            <a:endParaRPr lang="en-US" sz="800" dirty="0">
              <a:latin typeface="Palatino Linotype" panose="02040502050505030304" pitchFamily="18" charset="0"/>
              <a:cs typeface="Times New Roman" pitchFamily="18" charset="0"/>
            </a:endParaRPr>
          </a:p>
          <a:p>
            <a:pPr lvl="1">
              <a:defRPr/>
            </a:pPr>
            <a:r>
              <a:rPr lang="en-US" dirty="0">
                <a:latin typeface="Palatino Linotype" panose="02040502050505030304" pitchFamily="18" charset="0"/>
                <a:cs typeface="Times New Roman" pitchFamily="18" charset="0"/>
              </a:rPr>
              <a:t>congenital malformations of the external and middle ear, disruption of the auditory </a:t>
            </a:r>
            <a:r>
              <a:rPr lang="en-US" dirty="0" err="1">
                <a:latin typeface="Palatino Linotype" panose="02040502050505030304" pitchFamily="18" charset="0"/>
                <a:cs typeface="Times New Roman" pitchFamily="18" charset="0"/>
              </a:rPr>
              <a:t>ossicles</a:t>
            </a:r>
            <a:r>
              <a:rPr lang="en-US" dirty="0">
                <a:latin typeface="Palatino Linotype" panose="02040502050505030304" pitchFamily="18" charset="0"/>
                <a:cs typeface="Times New Roman" pitchFamily="18" charset="0"/>
              </a:rPr>
              <a:t>, chronic purulent and non-purulent otitis</a:t>
            </a: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otosclerosis.</a:t>
            </a:r>
          </a:p>
          <a:p>
            <a:pPr lvl="1">
              <a:defRPr/>
            </a:pPr>
            <a:endParaRPr lang="en-US" sz="800" dirty="0">
              <a:latin typeface="Palatino Linotype" panose="02040502050505030304" pitchFamily="18" charset="0"/>
              <a:cs typeface="Times New Roman" pitchFamily="18" charset="0"/>
            </a:endParaRPr>
          </a:p>
          <a:p>
            <a:pPr>
              <a:buFont typeface="Wingdings" panose="05000000000000000000" pitchFamily="2" charset="2"/>
              <a:buChar char="§"/>
              <a:defRPr/>
            </a:pPr>
            <a:r>
              <a:rPr lang="en-US" sz="2400" dirty="0">
                <a:latin typeface="Palatino Linotype" panose="02040502050505030304" pitchFamily="18" charset="0"/>
                <a:cs typeface="Times New Roman" pitchFamily="18" charset="0"/>
              </a:rPr>
              <a:t>These interventions are more or less successful, so there is a need to improve hearing in </a:t>
            </a:r>
            <a:r>
              <a:rPr lang="en-US" sz="2400">
                <a:latin typeface="Palatino Linotype" panose="02040502050505030304" pitchFamily="18" charset="0"/>
                <a:cs typeface="Times New Roman" pitchFamily="18" charset="0"/>
              </a:rPr>
              <a:t>another </a:t>
            </a:r>
            <a:r>
              <a:rPr lang="en-US" sz="2400" smtClean="0">
                <a:latin typeface="Palatino Linotype" panose="02040502050505030304" pitchFamily="18" charset="0"/>
                <a:cs typeface="Times New Roman" pitchFamily="18" charset="0"/>
              </a:rPr>
              <a:t>way.</a:t>
            </a:r>
          </a:p>
          <a:p>
            <a:pPr>
              <a:buFont typeface="Wingdings" panose="05000000000000000000" pitchFamily="2" charset="2"/>
              <a:buChar char="§"/>
              <a:defRPr/>
            </a:pPr>
            <a:endParaRPr lang="en-US" sz="800" dirty="0">
              <a:latin typeface="Palatino Linotype" panose="02040502050505030304" pitchFamily="18" charset="0"/>
              <a:cs typeface="Times New Roman" pitchFamily="18" charset="0"/>
            </a:endParaRPr>
          </a:p>
          <a:p>
            <a:pPr>
              <a:buFont typeface="Wingdings" panose="05000000000000000000" pitchFamily="2" charset="2"/>
              <a:buChar char="§"/>
              <a:defRPr/>
            </a:pPr>
            <a:r>
              <a:rPr lang="en-US" sz="2400" dirty="0">
                <a:solidFill>
                  <a:srgbClr val="FF0000"/>
                </a:solidFill>
                <a:latin typeface="Palatino Linotype" panose="02040502050505030304" pitchFamily="18" charset="0"/>
                <a:cs typeface="Times New Roman" pitchFamily="18" charset="0"/>
              </a:rPr>
              <a:t>Hearing impairments </a:t>
            </a:r>
            <a:r>
              <a:rPr lang="en-US" sz="2400" dirty="0" smtClean="0">
                <a:solidFill>
                  <a:srgbClr val="FF0000"/>
                </a:solidFill>
                <a:latin typeface="Palatino Linotype" panose="02040502050505030304" pitchFamily="18" charset="0"/>
                <a:cs typeface="Times New Roman" pitchFamily="18" charset="0"/>
              </a:rPr>
              <a:t>of </a:t>
            </a:r>
            <a:r>
              <a:rPr lang="en-US" sz="2400" dirty="0">
                <a:solidFill>
                  <a:srgbClr val="FF0000"/>
                </a:solidFill>
                <a:latin typeface="Palatino Linotype" panose="02040502050505030304" pitchFamily="18" charset="0"/>
                <a:cs typeface="Times New Roman" pitchFamily="18" charset="0"/>
              </a:rPr>
              <a:t>the inner ear and </a:t>
            </a:r>
            <a:r>
              <a:rPr lang="en-US" sz="2400">
                <a:solidFill>
                  <a:srgbClr val="FF0000"/>
                </a:solidFill>
                <a:latin typeface="Palatino Linotype" panose="02040502050505030304" pitchFamily="18" charset="0"/>
                <a:cs typeface="Times New Roman" pitchFamily="18" charset="0"/>
              </a:rPr>
              <a:t>auditory </a:t>
            </a:r>
            <a:r>
              <a:rPr lang="en-US" sz="2400" smtClean="0">
                <a:solidFill>
                  <a:srgbClr val="FF0000"/>
                </a:solidFill>
                <a:latin typeface="Palatino Linotype" panose="02040502050505030304" pitchFamily="18" charset="0"/>
                <a:cs typeface="Times New Roman" pitchFamily="18" charset="0"/>
              </a:rPr>
              <a:t>pathways cannot </a:t>
            </a:r>
            <a:r>
              <a:rPr lang="en-US" sz="2400" dirty="0">
                <a:solidFill>
                  <a:srgbClr val="FF0000"/>
                </a:solidFill>
                <a:latin typeface="Palatino Linotype" panose="02040502050505030304" pitchFamily="18" charset="0"/>
                <a:cs typeface="Times New Roman" pitchFamily="18" charset="0"/>
              </a:rPr>
              <a:t>be treated surgically, and usually not even </a:t>
            </a:r>
            <a:r>
              <a:rPr lang="en-US" sz="2400">
                <a:solidFill>
                  <a:srgbClr val="FF0000"/>
                </a:solidFill>
                <a:latin typeface="Palatino Linotype" panose="02040502050505030304" pitchFamily="18" charset="0"/>
                <a:cs typeface="Times New Roman" pitchFamily="18" charset="0"/>
              </a:rPr>
              <a:t>with </a:t>
            </a:r>
            <a:r>
              <a:rPr lang="en-US" sz="2400" smtClean="0">
                <a:solidFill>
                  <a:srgbClr val="FF0000"/>
                </a:solidFill>
                <a:latin typeface="Palatino Linotype" panose="02040502050505030304" pitchFamily="18" charset="0"/>
                <a:cs typeface="Times New Roman" pitchFamily="18" charset="0"/>
              </a:rPr>
              <a:t>medications.</a:t>
            </a:r>
            <a:endParaRPr lang="en-US" sz="2400" dirty="0">
              <a:solidFill>
                <a:srgbClr val="FF0000"/>
              </a:solidFill>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Audiologic rehabilitation</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8880910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052885" y="1276985"/>
            <a:ext cx="10515600" cy="4351338"/>
          </a:xfrm>
        </p:spPr>
        <p:txBody>
          <a:bodyPr>
            <a:normAutofit/>
          </a:bodyPr>
          <a:lstStyle/>
          <a:p>
            <a:pPr>
              <a:buFont typeface="Wingdings" panose="05000000000000000000" pitchFamily="2" charset="2"/>
              <a:buChar char="§"/>
              <a:defRPr/>
            </a:pPr>
            <a:r>
              <a:rPr lang="en-US" sz="2400" dirty="0" smtClean="0">
                <a:latin typeface="Palatino Linotype" panose="02040502050505030304" pitchFamily="18" charset="0"/>
                <a:cs typeface="Times New Roman" pitchFamily="18" charset="0"/>
              </a:rPr>
              <a:t>For </a:t>
            </a:r>
            <a:r>
              <a:rPr lang="en-US" sz="2400" dirty="0">
                <a:latin typeface="Palatino Linotype" panose="02040502050505030304" pitchFamily="18" charset="0"/>
                <a:cs typeface="Times New Roman" pitchFamily="18" charset="0"/>
              </a:rPr>
              <a:t>some conductive and all sensorineural hearing impairments, the possibility of hearing improvement with hearing </a:t>
            </a:r>
            <a:r>
              <a:rPr lang="en-US" sz="2400">
                <a:latin typeface="Palatino Linotype" panose="02040502050505030304" pitchFamily="18" charset="0"/>
                <a:cs typeface="Times New Roman" pitchFamily="18" charset="0"/>
              </a:rPr>
              <a:t>amplifiers </a:t>
            </a:r>
            <a:r>
              <a:rPr lang="en-US" sz="2400" smtClean="0">
                <a:latin typeface="Palatino Linotype" panose="02040502050505030304" pitchFamily="18" charset="0"/>
                <a:cs typeface="Times New Roman" pitchFamily="18" charset="0"/>
              </a:rPr>
              <a:t>remains.</a:t>
            </a:r>
          </a:p>
          <a:p>
            <a:pPr>
              <a:buFont typeface="Wingdings" panose="05000000000000000000" pitchFamily="2" charset="2"/>
              <a:buChar char="§"/>
              <a:defRPr/>
            </a:pPr>
            <a:endParaRPr lang="en-US" sz="800" dirty="0">
              <a:latin typeface="Palatino Linotype" panose="02040502050505030304" pitchFamily="18" charset="0"/>
              <a:cs typeface="Times New Roman" pitchFamily="18" charset="0"/>
            </a:endParaRPr>
          </a:p>
          <a:p>
            <a:pPr>
              <a:buFont typeface="Wingdings" panose="05000000000000000000" pitchFamily="2" charset="2"/>
              <a:buChar char="§"/>
              <a:defRPr/>
            </a:pPr>
            <a:r>
              <a:rPr lang="en-US" sz="2400" dirty="0">
                <a:latin typeface="Palatino Linotype" panose="02040502050505030304" pitchFamily="18" charset="0"/>
                <a:cs typeface="Times New Roman" pitchFamily="18" charset="0"/>
              </a:rPr>
              <a:t>For a hearing aid to be helpful there must be residual hearing that can </a:t>
            </a:r>
            <a:r>
              <a:rPr lang="en-US" sz="2400">
                <a:latin typeface="Palatino Linotype" panose="02040502050505030304" pitchFamily="18" charset="0"/>
                <a:cs typeface="Times New Roman" pitchFamily="18" charset="0"/>
              </a:rPr>
              <a:t>be </a:t>
            </a:r>
            <a:r>
              <a:rPr lang="en-US" sz="2400" smtClean="0">
                <a:latin typeface="Palatino Linotype" panose="02040502050505030304" pitchFamily="18" charset="0"/>
                <a:cs typeface="Times New Roman" pitchFamily="18" charset="0"/>
              </a:rPr>
              <a:t>amplified.</a:t>
            </a:r>
          </a:p>
          <a:p>
            <a:pPr>
              <a:buFont typeface="Wingdings" panose="05000000000000000000" pitchFamily="2" charset="2"/>
              <a:buChar char="§"/>
              <a:defRPr/>
            </a:pPr>
            <a:endParaRPr lang="en-US" sz="800" dirty="0">
              <a:latin typeface="Palatino Linotype" panose="02040502050505030304" pitchFamily="18" charset="0"/>
              <a:cs typeface="Times New Roman" pitchFamily="18" charset="0"/>
            </a:endParaRPr>
          </a:p>
          <a:p>
            <a:pPr>
              <a:buFont typeface="Wingdings" panose="05000000000000000000" pitchFamily="2" charset="2"/>
              <a:buChar char="§"/>
              <a:defRPr/>
            </a:pPr>
            <a:r>
              <a:rPr lang="en-US" sz="2400" smtClean="0">
                <a:latin typeface="Palatino Linotype" panose="02040502050505030304" pitchFamily="18" charset="0"/>
                <a:cs typeface="Times New Roman" pitchFamily="18" charset="0"/>
              </a:rPr>
              <a:t>In </a:t>
            </a:r>
            <a:r>
              <a:rPr lang="en-US" sz="2400" dirty="0">
                <a:latin typeface="Palatino Linotype" panose="02040502050505030304" pitchFamily="18" charset="0"/>
                <a:cs typeface="Times New Roman" pitchFamily="18" charset="0"/>
              </a:rPr>
              <a:t>the case of bilateral very severe hearing impairments, hearing aids cannot help because there are no hearing remnants that can be amplified, so COCHLEAR IMPLANTS are </a:t>
            </a:r>
            <a:r>
              <a:rPr lang="en-US" sz="2400" dirty="0" smtClean="0">
                <a:latin typeface="Palatino Linotype" panose="02040502050505030304" pitchFamily="18" charset="0"/>
                <a:cs typeface="Times New Roman" pitchFamily="18" charset="0"/>
              </a:rPr>
              <a:t>used</a:t>
            </a:r>
            <a:r>
              <a:rPr lang="sr-Latn-RS" sz="2400" dirty="0">
                <a:latin typeface="Palatino Linotype" panose="02040502050505030304" pitchFamily="18" charset="0"/>
                <a:cs typeface="Times New Roman" pitchFamily="18" charset="0"/>
              </a:rPr>
              <a:t> </a:t>
            </a:r>
            <a:r>
              <a:rPr lang="sr-Latn-RS" sz="2400" dirty="0" smtClean="0">
                <a:latin typeface="Palatino Linotype" panose="02040502050505030304" pitchFamily="18" charset="0"/>
                <a:cs typeface="Times New Roman" pitchFamily="18" charset="0"/>
              </a:rPr>
              <a:t>which imitate</a:t>
            </a:r>
            <a:r>
              <a:rPr lang="en-US" sz="2400" dirty="0" smtClean="0">
                <a:latin typeface="Palatino Linotype" panose="02040502050505030304" pitchFamily="18" charset="0"/>
                <a:cs typeface="Times New Roman" pitchFamily="18" charset="0"/>
              </a:rPr>
              <a:t>s</a:t>
            </a:r>
            <a:r>
              <a:rPr lang="sr-Latn-RS" sz="2400" dirty="0" smtClean="0">
                <a:latin typeface="Palatino Linotype" panose="02040502050505030304" pitchFamily="18" charset="0"/>
                <a:cs typeface="Times New Roman" pitchFamily="18" charset="0"/>
              </a:rPr>
              <a:t> </a:t>
            </a:r>
            <a:r>
              <a:rPr lang="sr-Latn-RS" sz="2400" smtClean="0">
                <a:latin typeface="Palatino Linotype" panose="02040502050505030304" pitchFamily="18" charset="0"/>
                <a:cs typeface="Times New Roman" pitchFamily="18" charset="0"/>
              </a:rPr>
              <a:t>the Cochlea</a:t>
            </a:r>
            <a:r>
              <a:rPr lang="en-US" sz="2400" smtClean="0">
                <a:latin typeface="Palatino Linotype" panose="02040502050505030304" pitchFamily="18" charset="0"/>
                <a:cs typeface="Times New Roman" pitchFamily="18" charset="0"/>
              </a:rPr>
              <a:t>.</a:t>
            </a:r>
            <a:endParaRPr lang="en-US" sz="2400" dirty="0">
              <a:latin typeface="Palatino Linotype" panose="02040502050505030304" pitchFamily="18" charset="0"/>
              <a:cs typeface="Times New Roman"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Audiologic rehabilitation</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42204637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Content Placeholder 1"/>
          <p:cNvSpPr>
            <a:spLocks noGrp="1"/>
          </p:cNvSpPr>
          <p:nvPr>
            <p:ph idx="1"/>
          </p:nvPr>
        </p:nvSpPr>
        <p:spPr/>
        <p:txBody>
          <a:bodyPr/>
          <a:lstStyle/>
          <a:p>
            <a:endParaRPr lang="en-US" altLang="en-US" smtClean="0"/>
          </a:p>
          <a:p>
            <a:endParaRPr lang="en-US" altLang="en-US" smtClean="0"/>
          </a:p>
        </p:txBody>
      </p:sp>
      <p:sp>
        <p:nvSpPr>
          <p:cNvPr id="3" name="Title 2"/>
          <p:cNvSpPr>
            <a:spLocks noGrp="1"/>
          </p:cNvSpPr>
          <p:nvPr>
            <p:ph type="title"/>
          </p:nvPr>
        </p:nvSpPr>
        <p:spPr/>
        <p:txBody>
          <a:bodyPr/>
          <a:lstStyle/>
          <a:p>
            <a:pPr>
              <a:defRPr/>
            </a:pPr>
            <a:endParaRPr lang="en-US" dirty="0"/>
          </a:p>
        </p:txBody>
      </p:sp>
      <p:sp>
        <p:nvSpPr>
          <p:cNvPr id="93188" name="AutoShape 2" descr="Ð ÐµÐ·ÑÐ»ÑÐ°Ñ ÑÐ»Ð¸ÐºÐ° Ð·Ð° slusni aparat i kohlearni implanti"/>
          <p:cNvSpPr>
            <a:spLocks noChangeAspect="1" noChangeArrowheads="1"/>
          </p:cNvSpPr>
          <p:nvPr/>
        </p:nvSpPr>
        <p:spPr bwMode="auto">
          <a:xfrm>
            <a:off x="207433" y="-144463"/>
            <a:ext cx="4064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pic>
        <p:nvPicPr>
          <p:cNvPr id="93189" name="Picture 4" descr="Ð ÐµÐ·ÑÐ»ÑÐ°Ñ ÑÐ»Ð¸ÐºÐ° Ð·Ð° slusni aparat i kohlearni implant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12800" y="3581401"/>
            <a:ext cx="3810000" cy="191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3190" name="AutoShape 6" descr="Ð ÐµÐ·ÑÐ»ÑÐ°Ñ ÑÐ»Ð¸ÐºÐ° Ð·Ð° slusni aparat i kohlearni implanti"/>
          <p:cNvSpPr>
            <a:spLocks noChangeAspect="1" noChangeArrowheads="1"/>
          </p:cNvSpPr>
          <p:nvPr/>
        </p:nvSpPr>
        <p:spPr bwMode="auto">
          <a:xfrm>
            <a:off x="207433" y="-144463"/>
            <a:ext cx="4064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sp>
        <p:nvSpPr>
          <p:cNvPr id="93191" name="AutoShape 8" descr="Ð¡ÑÐ¾Ð´Ð½Ð° ÑÐ»Ð¸ÐºÐ°"/>
          <p:cNvSpPr>
            <a:spLocks noChangeAspect="1" noChangeArrowheads="1"/>
          </p:cNvSpPr>
          <p:nvPr/>
        </p:nvSpPr>
        <p:spPr bwMode="auto">
          <a:xfrm>
            <a:off x="207433" y="-144463"/>
            <a:ext cx="4064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cs typeface="Arial" charset="0"/>
              </a:defRPr>
            </a:lvl1pPr>
            <a:lvl2pPr marL="742950" indent="-285750">
              <a:defRPr>
                <a:solidFill>
                  <a:schemeClr val="tx1"/>
                </a:solidFill>
                <a:latin typeface="Arial" charset="0"/>
                <a:cs typeface="Arial" charset="0"/>
              </a:defRPr>
            </a:lvl2pPr>
            <a:lvl3pPr marL="1143000" indent="-228600">
              <a:defRPr>
                <a:solidFill>
                  <a:schemeClr val="tx1"/>
                </a:solidFill>
                <a:latin typeface="Arial" charset="0"/>
                <a:cs typeface="Arial" charset="0"/>
              </a:defRPr>
            </a:lvl3pPr>
            <a:lvl4pPr marL="1600200" indent="-228600">
              <a:defRPr>
                <a:solidFill>
                  <a:schemeClr val="tx1"/>
                </a:solidFill>
                <a:latin typeface="Arial" charset="0"/>
                <a:cs typeface="Arial" charset="0"/>
              </a:defRPr>
            </a:lvl4pPr>
            <a:lvl5pPr marL="2057400" indent="-22860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endParaRPr lang="en-US" altLang="en-US"/>
          </a:p>
        </p:txBody>
      </p:sp>
      <p:pic>
        <p:nvPicPr>
          <p:cNvPr id="93192" name="Picture 10" descr="Ð¡ÑÐ¾Ð´Ð½Ð° ÑÐ»Ð¸ÐºÐ°"/>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352801"/>
            <a:ext cx="5005917" cy="250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3" name="Picture 12" descr="Ð ÐµÐ·ÑÐ»ÑÐ°Ñ ÑÐ»Ð¸ÐºÐ° Ð·Ð° slusni aparat i kohlearni implanti"/>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1201" y="381001"/>
            <a:ext cx="4669367" cy="269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3194" name="Picture 4" descr="Ð¡ÑÐ¾Ð´Ð½Ð° ÑÐ»Ð¸ÐºÐ°"/>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24800" y="0"/>
            <a:ext cx="3581400" cy="268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197713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2">
            <a:extLst>
              <a:ext uri="{FF2B5EF4-FFF2-40B4-BE49-F238E27FC236}">
                <a16:creationId xmlns:a16="http://schemas.microsoft.com/office/drawing/2014/main" xmlns="" id="{8FDD98E1-7F3F-4E4A-88F0-D4910EDCEDBB}"/>
              </a:ext>
            </a:extLst>
          </p:cNvPr>
          <p:cNvSpPr>
            <a:spLocks noGrp="1"/>
          </p:cNvSpPr>
          <p:nvPr>
            <p:ph idx="1"/>
          </p:nvPr>
        </p:nvSpPr>
        <p:spPr>
          <a:xfrm>
            <a:off x="353171" y="1268305"/>
            <a:ext cx="10515600" cy="4211348"/>
          </a:xfrm>
        </p:spPr>
        <p:txBody>
          <a:bodyPr>
            <a:normAutofit/>
          </a:bodyPr>
          <a:lstStyle/>
          <a:p>
            <a:pPr eaLnBrk="1" hangingPunct="1">
              <a:lnSpc>
                <a:spcPct val="100000"/>
              </a:lnSpc>
              <a:buFont typeface="Wingdings" panose="05000000000000000000" pitchFamily="2" charset="2"/>
              <a:buChar char="§"/>
            </a:pPr>
            <a:r>
              <a:rPr lang="en-US" altLang="en-US" sz="2400" smtClean="0">
                <a:latin typeface="Palatino Linotype" panose="02040502050505030304" pitchFamily="18" charset="0"/>
                <a:cs typeface="Times New Roman" panose="02020603050405020304" pitchFamily="18" charset="0"/>
              </a:rPr>
              <a:t>Consequence of the disorders during </a:t>
            </a:r>
            <a:r>
              <a:rPr lang="en-US" altLang="en-US" sz="2400" err="1" smtClean="0">
                <a:latin typeface="Palatino Linotype" panose="02040502050505030304" pitchFamily="18" charset="0"/>
                <a:cs typeface="Times New Roman" panose="02020603050405020304" pitchFamily="18" charset="0"/>
              </a:rPr>
              <a:t>embryiogenesis</a:t>
            </a:r>
            <a:r>
              <a:rPr lang="en-US" altLang="en-US" sz="2400" smtClean="0">
                <a:latin typeface="Palatino Linotype" panose="02040502050505030304" pitchFamily="18" charset="0"/>
                <a:cs typeface="Times New Roman" panose="02020603050405020304" pitchFamily="18" charset="0"/>
              </a:rPr>
              <a:t>.</a:t>
            </a:r>
          </a:p>
          <a:p>
            <a:pPr eaLnBrk="1" hangingPunct="1">
              <a:lnSpc>
                <a:spcPct val="100000"/>
              </a:lnSpc>
              <a:buFont typeface="Wingdings" panose="05000000000000000000" pitchFamily="2" charset="2"/>
              <a:buChar char="§"/>
            </a:pPr>
            <a:endParaRPr lang="en-US" altLang="en-US" sz="800">
              <a:latin typeface="Palatino Linotype" panose="02040502050505030304" pitchFamily="18" charset="0"/>
              <a:cs typeface="Times New Roman" panose="02020603050405020304" pitchFamily="18" charset="0"/>
            </a:endParaRPr>
          </a:p>
          <a:p>
            <a:pPr>
              <a:lnSpc>
                <a:spcPct val="100000"/>
              </a:lnSpc>
              <a:buFont typeface="Wingdings" panose="05000000000000000000" pitchFamily="2" charset="2"/>
              <a:buChar char="§"/>
            </a:pPr>
            <a:r>
              <a:rPr lang="en-US" altLang="en-US" sz="2400" smtClean="0">
                <a:latin typeface="Palatino Linotype" panose="02040502050505030304" pitchFamily="18" charset="0"/>
                <a:cs typeface="Times New Roman" panose="02020603050405020304" pitchFamily="18" charset="0"/>
              </a:rPr>
              <a:t>Different parts of the ear develop during different periods of prenatal development and are affected by different factors. Diversity of congenital malformations of the ear originates from complex prenatal development of the ear.</a:t>
            </a:r>
          </a:p>
          <a:p>
            <a:pPr>
              <a:lnSpc>
                <a:spcPct val="100000"/>
              </a:lnSpc>
              <a:buFont typeface="Wingdings" panose="05000000000000000000" pitchFamily="2" charset="2"/>
              <a:buChar char="§"/>
            </a:pPr>
            <a:endParaRPr lang="en-US" altLang="en-US" sz="800">
              <a:latin typeface="Palatino Linotype" panose="02040502050505030304" pitchFamily="18" charset="0"/>
              <a:cs typeface="Times New Roman" panose="02020603050405020304" pitchFamily="18" charset="0"/>
            </a:endParaRPr>
          </a:p>
          <a:p>
            <a:pPr eaLnBrk="1" hangingPunct="1">
              <a:lnSpc>
                <a:spcPct val="100000"/>
              </a:lnSpc>
              <a:buFont typeface="Wingdings" panose="05000000000000000000" pitchFamily="2" charset="2"/>
              <a:buChar char="§"/>
            </a:pPr>
            <a:r>
              <a:rPr lang="en-US" altLang="en-US" sz="2400" err="1" smtClean="0">
                <a:latin typeface="Palatino Linotype" panose="02040502050505030304" pitchFamily="18" charset="0"/>
                <a:cs typeface="Times New Roman" panose="02020603050405020304" pitchFamily="18" charset="0"/>
              </a:rPr>
              <a:t>Etiopathogenesis</a:t>
            </a:r>
            <a:r>
              <a:rPr lang="en-US" altLang="en-US" sz="2400" smtClean="0">
                <a:latin typeface="Palatino Linotype" panose="02040502050505030304" pitchFamily="18" charset="0"/>
                <a:cs typeface="Times New Roman" panose="02020603050405020304" pitchFamily="18" charset="0"/>
              </a:rPr>
              <a:t>:</a:t>
            </a:r>
          </a:p>
          <a:p>
            <a:pPr eaLnBrk="1" hangingPunct="1">
              <a:lnSpc>
                <a:spcPct val="100000"/>
              </a:lnSpc>
              <a:buFont typeface="Wingdings" panose="05000000000000000000" pitchFamily="2" charset="2"/>
              <a:buChar char="§"/>
            </a:pPr>
            <a:endParaRPr lang="sr-Cyrl-RS" altLang="en-US" sz="800">
              <a:latin typeface="Palatino Linotype" panose="02040502050505030304" pitchFamily="18" charset="0"/>
              <a:cs typeface="Times New Roman" panose="02020603050405020304" pitchFamily="18" charset="0"/>
            </a:endParaRPr>
          </a:p>
          <a:p>
            <a:pPr lvl="1" eaLnBrk="1" hangingPunct="1">
              <a:lnSpc>
                <a:spcPct val="100000"/>
              </a:lnSpc>
            </a:pPr>
            <a:r>
              <a:rPr lang="en-US" altLang="en-US" smtClean="0">
                <a:latin typeface="Palatino Linotype" panose="02040502050505030304" pitchFamily="18" charset="0"/>
                <a:cs typeface="Times New Roman" panose="02020603050405020304" pitchFamily="18" charset="0"/>
              </a:rPr>
              <a:t>Genetics</a:t>
            </a:r>
          </a:p>
          <a:p>
            <a:pPr lvl="1" eaLnBrk="1" hangingPunct="1">
              <a:lnSpc>
                <a:spcPct val="100000"/>
              </a:lnSpc>
            </a:pPr>
            <a:r>
              <a:rPr lang="en-US" altLang="en-US" smtClean="0">
                <a:latin typeface="Palatino Linotype" panose="02040502050505030304" pitchFamily="18" charset="0"/>
                <a:cs typeface="Times New Roman" panose="02020603050405020304" pitchFamily="18" charset="0"/>
              </a:rPr>
              <a:t>teratogenic factors</a:t>
            </a:r>
            <a:endParaRPr lang="en-US" altLang="en-US">
              <a:latin typeface="Palatino Linotype" panose="02040502050505030304" pitchFamily="18" charset="0"/>
              <a:cs typeface="Times New Roman" panose="02020603050405020304" pitchFamily="18" charset="0"/>
            </a:endParaRPr>
          </a:p>
        </p:txBody>
      </p:sp>
      <p:sp>
        <p:nvSpPr>
          <p:cNvPr id="4"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prstClr val="white"/>
                </a:solidFill>
                <a:latin typeface="Palatino Linotype" pitchFamily="18" charset="0"/>
              </a:rPr>
              <a:t>Congenital malformations of the ear</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a:extLst>
              <a:ext uri="{FF2B5EF4-FFF2-40B4-BE49-F238E27FC236}">
                <a16:creationId xmlns:a16="http://schemas.microsoft.com/office/drawing/2014/main" xmlns="" id="{BE735FAC-F844-45C3-B019-E15E12B12F1A}"/>
              </a:ext>
            </a:extLst>
          </p:cNvPr>
          <p:cNvSpPr>
            <a:spLocks noGrp="1"/>
          </p:cNvSpPr>
          <p:nvPr>
            <p:ph idx="1"/>
          </p:nvPr>
        </p:nvSpPr>
        <p:spPr>
          <a:xfrm>
            <a:off x="1065234" y="1979695"/>
            <a:ext cx="8229600" cy="3997036"/>
          </a:xfrm>
        </p:spPr>
        <p:txBody>
          <a:bodyPr>
            <a:noAutofit/>
          </a:bodyPr>
          <a:lstStyle/>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anose="02020603050405020304" pitchFamily="18" charset="0"/>
              </a:rPr>
              <a:t>Malformations of position and shape</a:t>
            </a:r>
            <a:endParaRPr lang="en-US" altLang="en-US" sz="240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endParaRPr lang="en-US" altLang="en-US" sz="240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anose="02020603050405020304" pitchFamily="18" charset="0"/>
              </a:rPr>
              <a:t>Malformations of incomplete development or complete lack of ear structures. </a:t>
            </a:r>
          </a:p>
          <a:p>
            <a:pPr eaLnBrk="1" hangingPunct="1">
              <a:buFont typeface="Wingdings" panose="05000000000000000000" pitchFamily="2" charset="2"/>
              <a:buChar char="§"/>
            </a:pPr>
            <a:endParaRPr lang="en-US" altLang="en-US" sz="240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anose="02020603050405020304" pitchFamily="18" charset="0"/>
              </a:rPr>
              <a:t>Abnormal development of overabundant formations. </a:t>
            </a:r>
            <a:endParaRPr lang="en-US" altLang="en-US" sz="2400">
              <a:latin typeface="Palatino Linotype" panose="02040502050505030304" pitchFamily="18" charset="0"/>
              <a:cs typeface="Times New Roman" panose="02020603050405020304"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Congenital malformations of the external ear</a:t>
            </a:r>
            <a:endParaRPr lang="en-US" sz="3500" b="1" dirty="0">
              <a:solidFill>
                <a:srgbClr val="000099"/>
              </a:solidFill>
              <a:latin typeface="Palatino Linotype" pitchFamily="18"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a:extLst>
              <a:ext uri="{FF2B5EF4-FFF2-40B4-BE49-F238E27FC236}">
                <a16:creationId xmlns:a16="http://schemas.microsoft.com/office/drawing/2014/main" xmlns="" id="{AE496103-A46F-4BB0-8907-45444F4DEAD2}"/>
              </a:ext>
            </a:extLst>
          </p:cNvPr>
          <p:cNvSpPr>
            <a:spLocks noGrp="1"/>
          </p:cNvSpPr>
          <p:nvPr>
            <p:ph idx="1"/>
          </p:nvPr>
        </p:nvSpPr>
        <p:spPr>
          <a:xfrm>
            <a:off x="1063277" y="1982540"/>
            <a:ext cx="10194203" cy="3734810"/>
          </a:xfrm>
        </p:spPr>
        <p:txBody>
          <a:bodyPr>
            <a:normAutofit/>
          </a:bodyPr>
          <a:lstStyle/>
          <a:p>
            <a:pPr>
              <a:buFont typeface="Wingdings" panose="05000000000000000000" pitchFamily="2" charset="2"/>
              <a:buChar char="§"/>
            </a:pPr>
            <a:r>
              <a:rPr lang="en-US" altLang="en-US" sz="2400" smtClean="0">
                <a:latin typeface="Palatino Linotype" panose="02040502050505030304" pitchFamily="18" charset="0"/>
                <a:cs typeface="Times New Roman" panose="02020603050405020304" pitchFamily="18" charset="0"/>
              </a:rPr>
              <a:t>The auricle </a:t>
            </a:r>
            <a:r>
              <a:rPr lang="en-US" altLang="en-US" sz="2400">
                <a:latin typeface="Palatino Linotype" panose="02040502050505030304" pitchFamily="18" charset="0"/>
                <a:cs typeface="Times New Roman" panose="02020603050405020304" pitchFamily="18" charset="0"/>
              </a:rPr>
              <a:t>plays an important role in the aesthetic appearance of the face</a:t>
            </a:r>
            <a:r>
              <a:rPr lang="en-US" altLang="en-US" sz="2400" smtClean="0">
                <a:latin typeface="Palatino Linotype" panose="02040502050505030304" pitchFamily="18" charset="0"/>
                <a:cs typeface="Times New Roman" panose="02020603050405020304" pitchFamily="18" charset="0"/>
              </a:rPr>
              <a:t>.</a:t>
            </a:r>
          </a:p>
          <a:p>
            <a:pPr>
              <a:buFont typeface="Wingdings" panose="05000000000000000000" pitchFamily="2" charset="2"/>
              <a:buChar char="§"/>
            </a:pPr>
            <a:endParaRPr lang="en-US" altLang="en-US" sz="800">
              <a:latin typeface="Palatino Linotype" panose="02040502050505030304" pitchFamily="18" charset="0"/>
              <a:cs typeface="Times New Roman" panose="02020603050405020304" pitchFamily="18" charset="0"/>
            </a:endParaRPr>
          </a:p>
          <a:p>
            <a:pPr>
              <a:buFont typeface="Wingdings" panose="05000000000000000000" pitchFamily="2" charset="2"/>
              <a:buChar char="§"/>
            </a:pPr>
            <a:r>
              <a:rPr lang="en-US" altLang="en-US" sz="2400" smtClean="0">
                <a:latin typeface="Palatino Linotype" panose="02040502050505030304" pitchFamily="18" charset="0"/>
                <a:cs typeface="Times New Roman" panose="02020603050405020304" pitchFamily="18" charset="0"/>
              </a:rPr>
              <a:t>The </a:t>
            </a:r>
            <a:r>
              <a:rPr lang="en-US" altLang="en-US" sz="2400">
                <a:latin typeface="Palatino Linotype" panose="02040502050505030304" pitchFamily="18" charset="0"/>
                <a:cs typeface="Times New Roman" panose="02020603050405020304" pitchFamily="18" charset="0"/>
              </a:rPr>
              <a:t>auricle protrudes from the </a:t>
            </a:r>
            <a:r>
              <a:rPr lang="en-US" altLang="en-US" sz="2400" smtClean="0">
                <a:latin typeface="Palatino Linotype" panose="02040502050505030304" pitchFamily="18" charset="0"/>
                <a:cs typeface="Times New Roman" panose="02020603050405020304" pitchFamily="18" charset="0"/>
              </a:rPr>
              <a:t>mastoid process </a:t>
            </a:r>
            <a:r>
              <a:rPr lang="en-US" altLang="en-US" sz="2400">
                <a:latin typeface="Palatino Linotype" panose="02040502050505030304" pitchFamily="18" charset="0"/>
                <a:cs typeface="Times New Roman" panose="02020603050405020304" pitchFamily="18" charset="0"/>
              </a:rPr>
              <a:t>at a </a:t>
            </a:r>
            <a:r>
              <a:rPr lang="en-US" altLang="en-US" sz="2400" smtClean="0">
                <a:latin typeface="Palatino Linotype" panose="02040502050505030304" pitchFamily="18" charset="0"/>
                <a:cs typeface="Times New Roman" panose="02020603050405020304" pitchFamily="18" charset="0"/>
              </a:rPr>
              <a:t>30˚ angle.</a:t>
            </a:r>
          </a:p>
          <a:p>
            <a:pPr>
              <a:buFont typeface="Wingdings" panose="05000000000000000000" pitchFamily="2" charset="2"/>
              <a:buChar char="§"/>
            </a:pPr>
            <a:endParaRPr lang="en-US" altLang="en-US" sz="80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r>
              <a:rPr lang="en-US" altLang="en-US" sz="2400" b="1" err="1" smtClean="0">
                <a:latin typeface="Palatino Linotype" panose="02040502050505030304" pitchFamily="18" charset="0"/>
                <a:cs typeface="Times New Roman" panose="02020603050405020304" pitchFamily="18" charset="0"/>
              </a:rPr>
              <a:t>Otapostasis</a:t>
            </a:r>
            <a:r>
              <a:rPr lang="sr-Cyrl-RS" altLang="en-US" sz="2400" b="1" smtClean="0">
                <a:latin typeface="Palatino Linotype" panose="02040502050505030304" pitchFamily="18" charset="0"/>
                <a:cs typeface="Times New Roman" panose="02020603050405020304" pitchFamily="18" charset="0"/>
              </a:rPr>
              <a:t> (</a:t>
            </a:r>
            <a:r>
              <a:rPr lang="en-US" altLang="en-US" sz="2400" b="1" smtClean="0">
                <a:latin typeface="Palatino Linotype" panose="02040502050505030304" pitchFamily="18" charset="0"/>
                <a:cs typeface="Times New Roman" panose="02020603050405020304" pitchFamily="18" charset="0"/>
              </a:rPr>
              <a:t>prominent ear</a:t>
            </a:r>
            <a:r>
              <a:rPr lang="sr-Cyrl-RS" altLang="en-US" sz="2400" b="1" smtClean="0">
                <a:latin typeface="Palatino Linotype" panose="02040502050505030304" pitchFamily="18" charset="0"/>
                <a:cs typeface="Times New Roman" panose="02020603050405020304" pitchFamily="18" charset="0"/>
              </a:rPr>
              <a:t>)</a:t>
            </a:r>
            <a:r>
              <a:rPr lang="en-US" altLang="en-US" sz="2400" smtClean="0">
                <a:latin typeface="Palatino Linotype" panose="02040502050505030304" pitchFamily="18" charset="0"/>
                <a:cs typeface="Times New Roman" panose="02020603050405020304" pitchFamily="18" charset="0"/>
              </a:rPr>
              <a:t> is anomaly of auricle </a:t>
            </a:r>
            <a:r>
              <a:rPr lang="en-US" altLang="en-US" sz="2400" b="1" smtClean="0">
                <a:latin typeface="Palatino Linotype" panose="02040502050505030304" pitchFamily="18" charset="0"/>
                <a:cs typeface="Times New Roman" panose="02020603050405020304" pitchFamily="18" charset="0"/>
              </a:rPr>
              <a:t>position</a:t>
            </a:r>
            <a:r>
              <a:rPr lang="en-US" altLang="en-US" sz="2400" smtClean="0">
                <a:latin typeface="Palatino Linotype" panose="02040502050505030304" pitchFamily="18" charset="0"/>
                <a:cs typeface="Times New Roman" panose="02020603050405020304" pitchFamily="18" charset="0"/>
              </a:rPr>
              <a:t>, defined by the auricle that protrudes for more than </a:t>
            </a:r>
            <a:r>
              <a:rPr lang="en-US" altLang="en-US" sz="2400" err="1" smtClean="0">
                <a:latin typeface="Palatino Linotype" panose="02040502050505030304" pitchFamily="18" charset="0"/>
                <a:cs typeface="Times New Roman" panose="02020603050405020304" pitchFamily="18" charset="0"/>
              </a:rPr>
              <a:t>45˚angle</a:t>
            </a:r>
            <a:r>
              <a:rPr lang="en-US" altLang="en-US" sz="2400" smtClean="0">
                <a:latin typeface="Palatino Linotype" panose="02040502050505030304" pitchFamily="18" charset="0"/>
                <a:cs typeface="Times New Roman" panose="02020603050405020304" pitchFamily="18" charset="0"/>
              </a:rPr>
              <a:t> from mastoid process surface.</a:t>
            </a:r>
            <a:endParaRPr lang="en-US" altLang="en-US" sz="2400">
              <a:latin typeface="Palatino Linotype" panose="02040502050505030304" pitchFamily="18" charset="0"/>
              <a:cs typeface="Times New Roman" panose="02020603050405020304"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Malformations of position and shape</a:t>
            </a:r>
            <a:endParaRPr lang="en-US" sz="3500" b="1" dirty="0">
              <a:solidFill>
                <a:schemeClr val="tx1"/>
              </a:solidFill>
              <a:latin typeface="Palatino Linotype" pitchFamily="18"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a:extLst>
              <a:ext uri="{FF2B5EF4-FFF2-40B4-BE49-F238E27FC236}">
                <a16:creationId xmlns:a16="http://schemas.microsoft.com/office/drawing/2014/main" xmlns="" id="{244DA982-D682-4FC8-8C9A-05D986526992}"/>
              </a:ext>
            </a:extLst>
          </p:cNvPr>
          <p:cNvPicPr>
            <a:picLocks noChangeAspect="1"/>
          </p:cNvPicPr>
          <p:nvPr/>
        </p:nvPicPr>
        <p:blipFill>
          <a:blip r:embed="rId2">
            <a:extLst>
              <a:ext uri="{28A0092B-C50C-407E-A947-70E740481C1C}">
                <a14:useLocalDpi xmlns:a14="http://schemas.microsoft.com/office/drawing/2010/main" val="0"/>
              </a:ext>
            </a:extLst>
          </a:blip>
          <a:srcRect l="13866" r="1213"/>
          <a:stretch>
            <a:fillRect/>
          </a:stretch>
        </p:blipFill>
        <p:spPr bwMode="auto">
          <a:xfrm>
            <a:off x="1981200" y="1219200"/>
            <a:ext cx="39687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5" name="Picture 4">
            <a:extLst>
              <a:ext uri="{FF2B5EF4-FFF2-40B4-BE49-F238E27FC236}">
                <a16:creationId xmlns:a16="http://schemas.microsoft.com/office/drawing/2014/main" xmlns="" id="{0E49A95B-1EC9-45C6-8D02-DBC69CA10065}"/>
              </a:ext>
            </a:extLst>
          </p:cNvPr>
          <p:cNvPicPr>
            <a:picLocks noChangeAspect="1"/>
          </p:cNvPicPr>
          <p:nvPr/>
        </p:nvPicPr>
        <p:blipFill>
          <a:blip r:embed="rId3">
            <a:extLst>
              <a:ext uri="{28A0092B-C50C-407E-A947-70E740481C1C}">
                <a14:useLocalDpi xmlns:a14="http://schemas.microsoft.com/office/drawing/2010/main" val="0"/>
              </a:ext>
            </a:extLst>
          </a:blip>
          <a:srcRect l="24136" t="15654" r="8846" b="5930"/>
          <a:stretch>
            <a:fillRect/>
          </a:stretch>
        </p:blipFill>
        <p:spPr bwMode="auto">
          <a:xfrm>
            <a:off x="6096000" y="1219200"/>
            <a:ext cx="3994150" cy="350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1">
            <a:extLst>
              <a:ext uri="{FF2B5EF4-FFF2-40B4-BE49-F238E27FC236}">
                <a16:creationId xmlns:a16="http://schemas.microsoft.com/office/drawing/2014/main" xmlns="" id="{2BD79915-7252-4E90-86F1-C15BEDF69AA9}"/>
              </a:ext>
            </a:extLst>
          </p:cNvPr>
          <p:cNvSpPr>
            <a:spLocks noGrp="1"/>
          </p:cNvSpPr>
          <p:nvPr>
            <p:ph idx="1"/>
          </p:nvPr>
        </p:nvSpPr>
        <p:spPr>
          <a:xfrm>
            <a:off x="1050414" y="1277944"/>
            <a:ext cx="9975273" cy="4761707"/>
          </a:xfrm>
        </p:spPr>
        <p:txBody>
          <a:bodyPr>
            <a:normAutofit/>
          </a:bodyPr>
          <a:lstStyle/>
          <a:p>
            <a:pPr>
              <a:buFont typeface="Wingdings" panose="05000000000000000000" pitchFamily="2" charset="2"/>
              <a:buChar char="§"/>
            </a:pPr>
            <a:r>
              <a:rPr lang="en-US" altLang="en-US" sz="2400" b="1" dirty="0" smtClean="0">
                <a:latin typeface="Palatino Linotype" panose="02040502050505030304" pitchFamily="18" charset="0"/>
                <a:cs typeface="Times New Roman" panose="02020603050405020304" pitchFamily="18" charset="0"/>
              </a:rPr>
              <a:t>Tympanic membrane (eardrum</a:t>
            </a:r>
            <a:r>
              <a:rPr lang="en-US" altLang="en-US" sz="2400" b="1" smtClean="0">
                <a:latin typeface="Palatino Linotype" panose="02040502050505030304" pitchFamily="18" charset="0"/>
                <a:cs typeface="Times New Roman" panose="02020603050405020304" pitchFamily="18" charset="0"/>
              </a:rPr>
              <a:t>)</a:t>
            </a:r>
            <a:r>
              <a:rPr lang="sr-Cyrl-RS" altLang="en-US" sz="2400" b="1" smtClean="0">
                <a:latin typeface="Palatino Linotype" panose="02040502050505030304" pitchFamily="18" charset="0"/>
                <a:cs typeface="Times New Roman" panose="02020603050405020304" pitchFamily="18" charset="0"/>
              </a:rPr>
              <a:t>:</a:t>
            </a:r>
            <a:endParaRPr lang="en-US" altLang="en-US" sz="2400" b="1" smtClean="0">
              <a:latin typeface="Palatino Linotype" panose="02040502050505030304" pitchFamily="18" charset="0"/>
              <a:cs typeface="Times New Roman" panose="02020603050405020304" pitchFamily="18" charset="0"/>
            </a:endParaRPr>
          </a:p>
          <a:p>
            <a:pPr>
              <a:buFont typeface="Wingdings" panose="05000000000000000000" pitchFamily="2" charset="2"/>
              <a:buChar char="§"/>
            </a:pPr>
            <a:endParaRPr lang="sr-Cyrl-RS" altLang="en-US" sz="800" b="1" dirty="0">
              <a:latin typeface="Palatino Linotype" panose="02040502050505030304" pitchFamily="18" charset="0"/>
              <a:cs typeface="Times New Roman" panose="02020603050405020304" pitchFamily="18" charset="0"/>
            </a:endParaRPr>
          </a:p>
          <a:p>
            <a:pPr lvl="1"/>
            <a:r>
              <a:rPr lang="en-US" altLang="en-US" dirty="0" smtClean="0">
                <a:latin typeface="Palatino Linotype" panose="02040502050505030304" pitchFamily="18" charset="0"/>
                <a:cs typeface="Times New Roman" panose="02020603050405020304" pitchFamily="18" charset="0"/>
              </a:rPr>
              <a:t>During 3</a:t>
            </a:r>
            <a:r>
              <a:rPr lang="en-US" altLang="en-US" baseline="30000" dirty="0" smtClean="0">
                <a:latin typeface="Palatino Linotype" panose="02040502050505030304" pitchFamily="18" charset="0"/>
                <a:cs typeface="Times New Roman" panose="02020603050405020304" pitchFamily="18" charset="0"/>
              </a:rPr>
              <a:t>rd</a:t>
            </a:r>
            <a:r>
              <a:rPr lang="en-US" altLang="en-US" dirty="0" smtClean="0">
                <a:latin typeface="Palatino Linotype" panose="02040502050505030304" pitchFamily="18" charset="0"/>
                <a:cs typeface="Times New Roman" panose="02020603050405020304" pitchFamily="18" charset="0"/>
              </a:rPr>
              <a:t> week of fetal development, </a:t>
            </a:r>
            <a:r>
              <a:rPr lang="en-US" altLang="en-US" b="1" dirty="0" err="1" smtClean="0">
                <a:latin typeface="Palatino Linotype" panose="02040502050505030304" pitchFamily="18" charset="0"/>
                <a:cs typeface="Times New Roman" panose="02020603050405020304" pitchFamily="18" charset="0"/>
              </a:rPr>
              <a:t>tubotympanic</a:t>
            </a:r>
            <a:r>
              <a:rPr lang="en-US" altLang="en-US" b="1" dirty="0" smtClean="0">
                <a:latin typeface="Palatino Linotype" panose="02040502050505030304" pitchFamily="18" charset="0"/>
                <a:cs typeface="Times New Roman" panose="02020603050405020304" pitchFamily="18" charset="0"/>
              </a:rPr>
              <a:t> recess </a:t>
            </a:r>
            <a:r>
              <a:rPr lang="en-US" altLang="en-US" dirty="0" smtClean="0">
                <a:latin typeface="Palatino Linotype" panose="02040502050505030304" pitchFamily="18" charset="0"/>
                <a:cs typeface="Times New Roman" panose="02020603050405020304" pitchFamily="18" charset="0"/>
              </a:rPr>
              <a:t>is </a:t>
            </a:r>
            <a:r>
              <a:rPr lang="en-US" altLang="en-US" dirty="0">
                <a:latin typeface="Palatino Linotype" panose="02040502050505030304" pitchFamily="18" charset="0"/>
                <a:cs typeface="Times New Roman" panose="02020603050405020304" pitchFamily="18" charset="0"/>
              </a:rPr>
              <a:t>formed from the slit-like </a:t>
            </a:r>
            <a:r>
              <a:rPr lang="en-US" altLang="en-US" dirty="0" smtClean="0">
                <a:latin typeface="Palatino Linotype" panose="02040502050505030304" pitchFamily="18" charset="0"/>
                <a:cs typeface="Times New Roman" panose="02020603050405020304" pitchFamily="18" charset="0"/>
              </a:rPr>
              <a:t>sac of the </a:t>
            </a:r>
            <a:r>
              <a:rPr lang="en-US" altLang="en-US" b="1" dirty="0" smtClean="0">
                <a:latin typeface="Palatino Linotype" panose="02040502050505030304" pitchFamily="18" charset="0"/>
                <a:cs typeface="Times New Roman" panose="02020603050405020304" pitchFamily="18" charset="0"/>
              </a:rPr>
              <a:t>1</a:t>
            </a:r>
            <a:r>
              <a:rPr lang="en-US" altLang="en-US" b="1" baseline="30000" dirty="0" smtClean="0">
                <a:latin typeface="Palatino Linotype" panose="02040502050505030304" pitchFamily="18" charset="0"/>
                <a:cs typeface="Times New Roman" panose="02020603050405020304" pitchFamily="18" charset="0"/>
              </a:rPr>
              <a:t>st</a:t>
            </a:r>
            <a:r>
              <a:rPr lang="en-US" altLang="en-US" b="1" dirty="0" smtClean="0">
                <a:latin typeface="Palatino Linotype" panose="02040502050505030304" pitchFamily="18" charset="0"/>
                <a:cs typeface="Times New Roman" panose="02020603050405020304" pitchFamily="18" charset="0"/>
              </a:rPr>
              <a:t> pharyngeal pouch, </a:t>
            </a:r>
            <a:r>
              <a:rPr lang="en-US" altLang="en-US" dirty="0" smtClean="0">
                <a:latin typeface="Palatino Linotype" panose="02040502050505030304" pitchFamily="18" charset="0"/>
                <a:cs typeface="Times New Roman" panose="02020603050405020304" pitchFamily="18" charset="0"/>
              </a:rPr>
              <a:t>as the precursor of the </a:t>
            </a:r>
            <a:r>
              <a:rPr lang="en-US" altLang="en-US" b="1" dirty="0" smtClean="0">
                <a:latin typeface="Palatino Linotype" panose="02040502050505030304" pitchFamily="18" charset="0"/>
                <a:cs typeface="Times New Roman" panose="02020603050405020304" pitchFamily="18" charset="0"/>
              </a:rPr>
              <a:t>middle ear</a:t>
            </a:r>
            <a:r>
              <a:rPr lang="en-US" altLang="en-US" smtClean="0">
                <a:latin typeface="Palatino Linotype" panose="02040502050505030304" pitchFamily="18" charset="0"/>
                <a:cs typeface="Times New Roman" panose="02020603050405020304" pitchFamily="18" charset="0"/>
              </a:rPr>
              <a:t>. </a:t>
            </a:r>
          </a:p>
          <a:p>
            <a:pPr lvl="1"/>
            <a:endParaRPr lang="en-US" altLang="en-US" sz="800" b="1" dirty="0">
              <a:latin typeface="Palatino Linotype" panose="02040502050505030304" pitchFamily="18" charset="0"/>
              <a:cs typeface="Times New Roman" panose="02020603050405020304" pitchFamily="18" charset="0"/>
            </a:endParaRPr>
          </a:p>
          <a:p>
            <a:pPr lvl="1"/>
            <a:r>
              <a:rPr lang="en-US" altLang="en-US" dirty="0" smtClean="0">
                <a:latin typeface="Palatino Linotype" panose="02040502050505030304" pitchFamily="18" charset="0"/>
                <a:cs typeface="Times New Roman" panose="02020603050405020304" pitchFamily="18" charset="0"/>
              </a:rPr>
              <a:t>Tympanic membrane is formed on a place </a:t>
            </a:r>
            <a:r>
              <a:rPr lang="en-US" altLang="en-US" dirty="0">
                <a:latin typeface="Palatino Linotype" panose="02040502050505030304" pitchFamily="18" charset="0"/>
                <a:cs typeface="Times New Roman" panose="02020603050405020304" pitchFamily="18" charset="0"/>
              </a:rPr>
              <a:t>where bud of epithelial cells </a:t>
            </a:r>
            <a:r>
              <a:rPr lang="en-US" altLang="en-US" dirty="0" smtClean="0">
                <a:latin typeface="Palatino Linotype" panose="02040502050505030304" pitchFamily="18" charset="0"/>
                <a:cs typeface="Times New Roman" panose="02020603050405020304" pitchFamily="18" charset="0"/>
              </a:rPr>
              <a:t>meets with a </a:t>
            </a:r>
            <a:r>
              <a:rPr lang="en-US" altLang="en-US" dirty="0" err="1" smtClean="0">
                <a:latin typeface="Palatino Linotype" panose="02040502050505030304" pitchFamily="18" charset="0"/>
                <a:cs typeface="Times New Roman" panose="02020603050405020304" pitchFamily="18" charset="0"/>
              </a:rPr>
              <a:t>tubotympanic</a:t>
            </a:r>
            <a:r>
              <a:rPr lang="en-US" altLang="en-US" dirty="0" smtClean="0">
                <a:latin typeface="Palatino Linotype" panose="02040502050505030304" pitchFamily="18" charset="0"/>
                <a:cs typeface="Times New Roman" panose="02020603050405020304" pitchFamily="18" charset="0"/>
              </a:rPr>
              <a:t> recess</a:t>
            </a:r>
            <a:r>
              <a:rPr lang="en-US" altLang="en-US" smtClean="0">
                <a:latin typeface="Palatino Linotype" panose="02040502050505030304" pitchFamily="18" charset="0"/>
                <a:cs typeface="Times New Roman" panose="02020603050405020304" pitchFamily="18" charset="0"/>
              </a:rPr>
              <a:t>. </a:t>
            </a:r>
          </a:p>
          <a:p>
            <a:pPr lvl="1"/>
            <a:endParaRPr lang="en-US" altLang="en-US" sz="800" dirty="0" smtClean="0">
              <a:latin typeface="Palatino Linotype" panose="02040502050505030304" pitchFamily="18" charset="0"/>
              <a:cs typeface="Times New Roman" panose="02020603050405020304" pitchFamily="18" charset="0"/>
            </a:endParaRPr>
          </a:p>
          <a:p>
            <a:pPr lvl="1"/>
            <a:r>
              <a:rPr lang="en-US" altLang="en-US" dirty="0" smtClean="0">
                <a:latin typeface="Palatino Linotype" panose="02040502050505030304" pitchFamily="18" charset="0"/>
                <a:cs typeface="Times New Roman" panose="02020603050405020304" pitchFamily="18" charset="0"/>
              </a:rPr>
              <a:t>External, epithelial layer of tympanic membrane is formed from the 1</a:t>
            </a:r>
            <a:r>
              <a:rPr lang="en-US" altLang="en-US" baseline="30000" dirty="0" smtClean="0">
                <a:latin typeface="Palatino Linotype" panose="02040502050505030304" pitchFamily="18" charset="0"/>
                <a:cs typeface="Times New Roman" panose="02020603050405020304" pitchFamily="18" charset="0"/>
              </a:rPr>
              <a:t>st</a:t>
            </a:r>
            <a:r>
              <a:rPr lang="en-US" altLang="en-US" dirty="0" smtClean="0">
                <a:latin typeface="Palatino Linotype" panose="02040502050505030304" pitchFamily="18" charset="0"/>
                <a:cs typeface="Times New Roman" panose="02020603050405020304" pitchFamily="18" charset="0"/>
              </a:rPr>
              <a:t> pharyngeal cleft ectoderm, and middle fibrous layer is of the mesodermal origin</a:t>
            </a:r>
            <a:r>
              <a:rPr lang="en-US" altLang="en-US" smtClean="0">
                <a:latin typeface="Palatino Linotype" panose="02040502050505030304" pitchFamily="18" charset="0"/>
                <a:cs typeface="Times New Roman" panose="02020603050405020304" pitchFamily="18" charset="0"/>
              </a:rPr>
              <a:t>. </a:t>
            </a:r>
          </a:p>
          <a:p>
            <a:pPr lvl="1"/>
            <a:endParaRPr lang="en-US" altLang="en-US" sz="800" dirty="0" smtClean="0">
              <a:latin typeface="Palatino Linotype" panose="02040502050505030304" pitchFamily="18" charset="0"/>
              <a:cs typeface="Times New Roman" panose="02020603050405020304" pitchFamily="18" charset="0"/>
            </a:endParaRPr>
          </a:p>
          <a:p>
            <a:pPr lvl="1"/>
            <a:r>
              <a:rPr lang="en-US" altLang="en-US" dirty="0" smtClean="0">
                <a:latin typeface="Palatino Linotype" panose="02040502050505030304" pitchFamily="18" charset="0"/>
                <a:cs typeface="Times New Roman" panose="02020603050405020304" pitchFamily="18" charset="0"/>
              </a:rPr>
              <a:t>Inner, mucosal layer develops from the endoderm of </a:t>
            </a:r>
            <a:r>
              <a:rPr lang="en-US" altLang="en-US" dirty="0">
                <a:latin typeface="Palatino Linotype" panose="02040502050505030304" pitchFamily="18" charset="0"/>
                <a:cs typeface="Times New Roman" panose="02020603050405020304" pitchFamily="18" charset="0"/>
              </a:rPr>
              <a:t>the </a:t>
            </a:r>
            <a:r>
              <a:rPr lang="en-US" altLang="en-US" dirty="0" err="1">
                <a:latin typeface="Palatino Linotype" panose="02040502050505030304" pitchFamily="18" charset="0"/>
                <a:cs typeface="Times New Roman" panose="02020603050405020304" pitchFamily="18" charset="0"/>
              </a:rPr>
              <a:t>tubotympanic</a:t>
            </a:r>
            <a:r>
              <a:rPr lang="en-US" altLang="en-US" dirty="0">
                <a:latin typeface="Palatino Linotype" panose="02040502050505030304" pitchFamily="18" charset="0"/>
                <a:cs typeface="Times New Roman" panose="02020603050405020304" pitchFamily="18" charset="0"/>
              </a:rPr>
              <a:t> </a:t>
            </a:r>
            <a:r>
              <a:rPr lang="en-US" altLang="en-US" dirty="0" smtClean="0">
                <a:latin typeface="Palatino Linotype" panose="02040502050505030304" pitchFamily="18" charset="0"/>
                <a:cs typeface="Times New Roman" panose="02020603050405020304" pitchFamily="18" charset="0"/>
              </a:rPr>
              <a:t>recess</a:t>
            </a:r>
            <a:r>
              <a:rPr lang="sr-Cyrl-RS" altLang="en-US" dirty="0" smtClean="0">
                <a:latin typeface="Palatino Linotype" panose="02040502050505030304" pitchFamily="18" charset="0"/>
                <a:cs typeface="Times New Roman" panose="02020603050405020304" pitchFamily="18" charset="0"/>
              </a:rPr>
              <a:t>.</a:t>
            </a:r>
            <a:endParaRPr lang="en-US" altLang="en-US" dirty="0">
              <a:latin typeface="Palatino Linotype" panose="02040502050505030304" pitchFamily="18" charset="0"/>
              <a:cs typeface="Times New Roman" panose="02020603050405020304" pitchFamily="18" charset="0"/>
            </a:endParaRPr>
          </a:p>
          <a:p>
            <a:pPr eaLnBrk="1" hangingPunct="1"/>
            <a:endParaRPr lang="en-US" altLang="en-US" sz="2400" dirty="0"/>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Middle ear</a:t>
            </a:r>
            <a:endParaRPr lang="en-US" sz="3500" b="1" dirty="0">
              <a:solidFill>
                <a:srgbClr val="000099"/>
              </a:solidFill>
              <a:latin typeface="Palatino Linotype" pitchFamily="18"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1">
            <a:extLst>
              <a:ext uri="{FF2B5EF4-FFF2-40B4-BE49-F238E27FC236}">
                <a16:creationId xmlns:a16="http://schemas.microsoft.com/office/drawing/2014/main" xmlns="" id="{30FC24A6-A53C-401A-A0D3-25EA62FFA1CE}"/>
              </a:ext>
            </a:extLst>
          </p:cNvPr>
          <p:cNvPicPr>
            <a:picLocks noChangeAspect="1"/>
          </p:cNvPicPr>
          <p:nvPr/>
        </p:nvPicPr>
        <p:blipFill>
          <a:blip r:embed="rId2">
            <a:extLst>
              <a:ext uri="{28A0092B-C50C-407E-A947-70E740481C1C}">
                <a14:useLocalDpi xmlns:a14="http://schemas.microsoft.com/office/drawing/2010/main" val="0"/>
              </a:ext>
            </a:extLst>
          </a:blip>
          <a:srcRect l="24995" t="3450" r="11984" b="14389"/>
          <a:stretch>
            <a:fillRect/>
          </a:stretch>
        </p:blipFill>
        <p:spPr bwMode="auto">
          <a:xfrm>
            <a:off x="2057400" y="1296988"/>
            <a:ext cx="3894138" cy="380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79" name="Picture 2">
            <a:extLst>
              <a:ext uri="{FF2B5EF4-FFF2-40B4-BE49-F238E27FC236}">
                <a16:creationId xmlns:a16="http://schemas.microsoft.com/office/drawing/2014/main" xmlns="" id="{26CC67EB-54F0-4148-9788-FF60FADFDEEC}"/>
              </a:ext>
            </a:extLst>
          </p:cNvPr>
          <p:cNvPicPr>
            <a:picLocks noChangeAspect="1"/>
          </p:cNvPicPr>
          <p:nvPr/>
        </p:nvPicPr>
        <p:blipFill>
          <a:blip r:embed="rId3">
            <a:extLst>
              <a:ext uri="{28A0092B-C50C-407E-A947-70E740481C1C}">
                <a14:useLocalDpi xmlns:a14="http://schemas.microsoft.com/office/drawing/2010/main" val="0"/>
              </a:ext>
            </a:extLst>
          </a:blip>
          <a:srcRect l="18484" t="-56" r="8263"/>
          <a:stretch>
            <a:fillRect/>
          </a:stretch>
        </p:blipFill>
        <p:spPr bwMode="auto">
          <a:xfrm>
            <a:off x="6172201" y="1296988"/>
            <a:ext cx="3717925" cy="3808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a:extLst>
              <a:ext uri="{FF2B5EF4-FFF2-40B4-BE49-F238E27FC236}">
                <a16:creationId xmlns:a16="http://schemas.microsoft.com/office/drawing/2014/main" xmlns="" id="{7B3D0E91-2FE8-4EBF-854B-1209A5905458}"/>
              </a:ext>
            </a:extLst>
          </p:cNvPr>
          <p:cNvPicPr>
            <a:picLocks noChangeAspect="1"/>
          </p:cNvPicPr>
          <p:nvPr/>
        </p:nvPicPr>
        <p:blipFill>
          <a:blip r:embed="rId2">
            <a:extLst>
              <a:ext uri="{28A0092B-C50C-407E-A947-70E740481C1C}">
                <a14:useLocalDpi xmlns:a14="http://schemas.microsoft.com/office/drawing/2010/main" val="0"/>
              </a:ext>
            </a:extLst>
          </a:blip>
          <a:srcRect l="28334" t="9373" r="15988" b="8318"/>
          <a:stretch>
            <a:fillRect/>
          </a:stretch>
        </p:blipFill>
        <p:spPr bwMode="auto">
          <a:xfrm>
            <a:off x="1981200" y="1036638"/>
            <a:ext cx="3917950"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3" name="Picture 2">
            <a:extLst>
              <a:ext uri="{FF2B5EF4-FFF2-40B4-BE49-F238E27FC236}">
                <a16:creationId xmlns:a16="http://schemas.microsoft.com/office/drawing/2014/main" xmlns="" id="{B82DE2B8-3B22-432A-90BD-43528A6C4049}"/>
              </a:ext>
            </a:extLst>
          </p:cNvPr>
          <p:cNvPicPr>
            <a:picLocks noChangeAspect="1"/>
          </p:cNvPicPr>
          <p:nvPr/>
        </p:nvPicPr>
        <p:blipFill>
          <a:blip r:embed="rId3">
            <a:extLst>
              <a:ext uri="{28A0092B-C50C-407E-A947-70E740481C1C}">
                <a14:useLocalDpi xmlns:a14="http://schemas.microsoft.com/office/drawing/2010/main" val="0"/>
              </a:ext>
            </a:extLst>
          </a:blip>
          <a:srcRect l="24446" r="15930" b="11386"/>
          <a:stretch>
            <a:fillRect/>
          </a:stretch>
        </p:blipFill>
        <p:spPr bwMode="auto">
          <a:xfrm>
            <a:off x="6248401" y="1036638"/>
            <a:ext cx="3897313"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1">
            <a:extLst>
              <a:ext uri="{FF2B5EF4-FFF2-40B4-BE49-F238E27FC236}">
                <a16:creationId xmlns:a16="http://schemas.microsoft.com/office/drawing/2014/main" xmlns="" id="{38294D28-B7A3-478C-B0F2-8F47AB076C2E}"/>
              </a:ext>
            </a:extLst>
          </p:cNvPr>
          <p:cNvSpPr>
            <a:spLocks noGrp="1"/>
          </p:cNvSpPr>
          <p:nvPr>
            <p:ph idx="1"/>
          </p:nvPr>
        </p:nvSpPr>
        <p:spPr>
          <a:xfrm>
            <a:off x="974156" y="1487737"/>
            <a:ext cx="9268691" cy="4264376"/>
          </a:xfrm>
        </p:spPr>
        <p:txBody>
          <a:bodyPr>
            <a:normAutofit/>
          </a:bodyPr>
          <a:lstStyle/>
          <a:p>
            <a:pPr eaLnBrk="1" hangingPunct="1">
              <a:buFont typeface="Wingdings" panose="05000000000000000000" pitchFamily="2" charset="2"/>
              <a:buChar char="§"/>
            </a:pPr>
            <a:r>
              <a:rPr lang="en-US" altLang="en-US" sz="2400" smtClean="0">
                <a:latin typeface="Palatino Linotype" panose="02040502050505030304" pitchFamily="18" charset="0"/>
                <a:cs typeface="Times New Roman" panose="02020603050405020304" pitchFamily="18" charset="0"/>
              </a:rPr>
              <a:t>Malformation of the ear shape:</a:t>
            </a:r>
          </a:p>
          <a:p>
            <a:pPr eaLnBrk="1" hangingPunct="1">
              <a:buFont typeface="Wingdings" panose="05000000000000000000" pitchFamily="2" charset="2"/>
              <a:buChar char="§"/>
            </a:pPr>
            <a:endParaRPr lang="sr-Cyrl-RS" altLang="en-US" sz="800">
              <a:latin typeface="Palatino Linotype" panose="02040502050505030304" pitchFamily="18" charset="0"/>
              <a:cs typeface="Times New Roman" panose="02020603050405020304" pitchFamily="18" charset="0"/>
            </a:endParaRPr>
          </a:p>
          <a:p>
            <a:pPr lvl="1"/>
            <a:r>
              <a:rPr lang="en-US" altLang="en-US">
                <a:latin typeface="Palatino Linotype" panose="02040502050505030304" pitchFamily="18" charset="0"/>
                <a:cs typeface="Times New Roman" panose="02020603050405020304" pitchFamily="18" charset="0"/>
              </a:rPr>
              <a:t>Darwin's tubercle, </a:t>
            </a:r>
            <a:r>
              <a:rPr lang="en-US" altLang="en-US" smtClean="0">
                <a:latin typeface="Palatino Linotype" panose="02040502050505030304" pitchFamily="18" charset="0"/>
                <a:cs typeface="Times New Roman" panose="02020603050405020304" pitchFamily="18" charset="0"/>
              </a:rPr>
              <a:t>helix hypertrophy, </a:t>
            </a:r>
            <a:r>
              <a:rPr lang="en-US" altLang="en-US" err="1" smtClean="0">
                <a:latin typeface="Palatino Linotype" panose="02040502050505030304" pitchFamily="18" charset="0"/>
                <a:cs typeface="Times New Roman" panose="02020603050405020304" pitchFamily="18" charset="0"/>
              </a:rPr>
              <a:t>anteverted</a:t>
            </a:r>
            <a:r>
              <a:rPr lang="en-US" altLang="en-US" smtClean="0">
                <a:latin typeface="Palatino Linotype" panose="02040502050505030304" pitchFamily="18" charset="0"/>
                <a:cs typeface="Times New Roman" panose="02020603050405020304" pitchFamily="18" charset="0"/>
              </a:rPr>
              <a:t> concha, auricle skin hypertrophy (</a:t>
            </a:r>
            <a:r>
              <a:rPr lang="en-US" altLang="en-US" err="1" smtClean="0">
                <a:latin typeface="Palatino Linotype" panose="02040502050505030304" pitchFamily="18" charset="0"/>
                <a:cs typeface="Times New Roman" panose="02020603050405020304" pitchFamily="18" charset="0"/>
              </a:rPr>
              <a:t>otophyma</a:t>
            </a:r>
            <a:r>
              <a:rPr lang="en-US" altLang="en-US" smtClean="0">
                <a:latin typeface="Palatino Linotype" panose="02040502050505030304" pitchFamily="18" charset="0"/>
                <a:cs typeface="Times New Roman" panose="02020603050405020304" pitchFamily="18" charset="0"/>
              </a:rPr>
              <a:t>), earlobe hypertrophy, duplicate earlobe, hypertrophy or atrophy of cartilage, Satyr ears, flat ears... </a:t>
            </a:r>
          </a:p>
          <a:p>
            <a:pPr lvl="1">
              <a:buFont typeface="Wingdings" panose="05000000000000000000" pitchFamily="2" charset="2"/>
              <a:buChar char="§"/>
            </a:pPr>
            <a:endParaRPr lang="en-US" altLang="en-US" smtClean="0">
              <a:latin typeface="Palatino Linotype" panose="02040502050505030304" pitchFamily="18" charset="0"/>
              <a:cs typeface="Times New Roman" panose="02020603050405020304" pitchFamily="18" charset="0"/>
            </a:endParaRPr>
          </a:p>
          <a:p>
            <a:pPr lvl="1">
              <a:buFont typeface="Wingdings" panose="05000000000000000000" pitchFamily="2" charset="2"/>
              <a:buChar char="§"/>
            </a:pPr>
            <a:endParaRPr lang="en-US" altLang="en-US">
              <a:latin typeface="Palatino Linotype" panose="02040502050505030304" pitchFamily="18" charset="0"/>
              <a:cs typeface="Times New Roman" panose="02020603050405020304" pitchFamily="18" charset="0"/>
            </a:endParaRPr>
          </a:p>
          <a:p>
            <a:pPr lvl="1">
              <a:buFont typeface="Wingdings" panose="05000000000000000000" pitchFamily="2" charset="2"/>
              <a:buChar char="§"/>
            </a:pPr>
            <a:endParaRPr lang="en-US" altLang="en-US" smtClean="0">
              <a:latin typeface="Palatino Linotype" panose="02040502050505030304" pitchFamily="18" charset="0"/>
              <a:cs typeface="Times New Roman" panose="02020603050405020304" pitchFamily="18" charset="0"/>
            </a:endParaRPr>
          </a:p>
          <a:p>
            <a:pPr lvl="1">
              <a:buFont typeface="Wingdings" panose="05000000000000000000" pitchFamily="2" charset="2"/>
              <a:buChar char="§"/>
            </a:pPr>
            <a:endParaRPr lang="en-US" altLang="en-US">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r>
              <a:rPr lang="en-US" altLang="en-US" sz="2400" smtClean="0">
                <a:solidFill>
                  <a:srgbClr val="FF0000"/>
                </a:solidFill>
                <a:latin typeface="Palatino Linotype" panose="02040502050505030304" pitchFamily="18" charset="0"/>
                <a:cs typeface="Times New Roman" panose="02020603050405020304" pitchFamily="18" charset="0"/>
              </a:rPr>
              <a:t>These malformations lead to aesthetic disorders of the auricle.</a:t>
            </a:r>
            <a:endParaRPr lang="en-US" altLang="en-US" sz="2400">
              <a:solidFill>
                <a:srgbClr val="FF0000"/>
              </a:solidFill>
              <a:latin typeface="Palatino Linotype" panose="02040502050505030304" pitchFamily="18" charset="0"/>
              <a:cs typeface="Times New Roman" panose="02020603050405020304"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Malformations of position and shape</a:t>
            </a:r>
            <a:endParaRPr lang="en-US" sz="3500" b="1" dirty="0">
              <a:solidFill>
                <a:schemeClr val="tx1"/>
              </a:solidFill>
              <a:latin typeface="Palatino Linotype" pitchFamily="18"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15 ljudi koji su otkrili nešto zanimljivo na sebi te odlučili to podijeliti  s drugima - Lajk.hr">
            <a:extLst>
              <a:ext uri="{FF2B5EF4-FFF2-40B4-BE49-F238E27FC236}">
                <a16:creationId xmlns:a16="http://schemas.microsoft.com/office/drawing/2014/main" xmlns="" id="{96E7CFEF-D305-4819-9FCA-8B4291FAC29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0565" y="1177637"/>
            <a:ext cx="4545435" cy="4815320"/>
          </a:xfrm>
          <a:prstGeom prst="rect">
            <a:avLst/>
          </a:prstGeom>
          <a:noFill/>
          <a:extLst>
            <a:ext uri="{909E8E84-426E-40DD-AFC4-6F175D3DCCD1}">
              <a14:hiddenFill xmlns:a14="http://schemas.microsoft.com/office/drawing/2010/main">
                <a:solidFill>
                  <a:srgbClr val="FFFFFF"/>
                </a:solidFill>
              </a14:hiddenFill>
            </a:ext>
          </a:extLst>
        </p:spPr>
      </p:pic>
      <p:pic>
        <p:nvPicPr>
          <p:cNvPr id="91140" name="Picture 4" descr="Farklılıklarımız hiç bu kadar güzel olmamıştı! İşte genetiği benzersiz  kılan 15 kişi - Mynet trend">
            <a:extLst>
              <a:ext uri="{FF2B5EF4-FFF2-40B4-BE49-F238E27FC236}">
                <a16:creationId xmlns:a16="http://schemas.microsoft.com/office/drawing/2014/main" xmlns="" id="{4BEE8865-DC6C-4516-B74F-3FBADC69C8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5598" y="1177637"/>
            <a:ext cx="4390036" cy="4815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89802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a:extLst>
              <a:ext uri="{FF2B5EF4-FFF2-40B4-BE49-F238E27FC236}">
                <a16:creationId xmlns:a16="http://schemas.microsoft.com/office/drawing/2014/main" xmlns="" id="{3B598E6B-001E-4496-9A71-E73D45D8AFC0}"/>
              </a:ext>
            </a:extLst>
          </p:cNvPr>
          <p:cNvSpPr>
            <a:spLocks noGrp="1"/>
          </p:cNvSpPr>
          <p:nvPr>
            <p:ph idx="1"/>
          </p:nvPr>
        </p:nvSpPr>
        <p:spPr>
          <a:xfrm>
            <a:off x="354917" y="1278173"/>
            <a:ext cx="11516380" cy="5305507"/>
          </a:xfrm>
        </p:spPr>
        <p:txBody>
          <a:bodyPr>
            <a:normAutofit/>
          </a:bodyPr>
          <a:lstStyle/>
          <a:p>
            <a:pPr>
              <a:buFont typeface="Wingdings" panose="05000000000000000000" pitchFamily="2" charset="2"/>
              <a:buChar char="§"/>
            </a:pPr>
            <a:r>
              <a:rPr lang="en-US" altLang="en-US" sz="2400" b="1" err="1" smtClean="0">
                <a:latin typeface="Palatino Linotype" panose="02040502050505030304" pitchFamily="18" charset="0"/>
                <a:cs typeface="Times New Roman" panose="02020603050405020304" pitchFamily="18" charset="0"/>
              </a:rPr>
              <a:t>Microtia</a:t>
            </a:r>
            <a:r>
              <a:rPr lang="en-US" altLang="en-US" sz="2400" b="1" i="1" smtClean="0">
                <a:latin typeface="Palatino Linotype" panose="02040502050505030304" pitchFamily="18" charset="0"/>
                <a:cs typeface="Times New Roman" panose="02020603050405020304" pitchFamily="18" charset="0"/>
              </a:rPr>
              <a:t>:</a:t>
            </a:r>
            <a:r>
              <a:rPr lang="sr-Latn-RS" altLang="en-US" sz="2400" smtClean="0">
                <a:latin typeface="Palatino Linotype" panose="02040502050505030304" pitchFamily="18" charset="0"/>
                <a:cs typeface="Times New Roman" panose="02020603050405020304" pitchFamily="18" charset="0"/>
              </a:rPr>
              <a:t> </a:t>
            </a:r>
            <a:r>
              <a:rPr lang="en-US" altLang="en-US" sz="2400">
                <a:latin typeface="Palatino Linotype" panose="02040502050505030304" pitchFamily="18" charset="0"/>
                <a:cs typeface="Times New Roman" panose="02020603050405020304" pitchFamily="18" charset="0"/>
              </a:rPr>
              <a:t> congenital deformity where the auricle (external ear) is underdeveloped. </a:t>
            </a:r>
            <a:endParaRPr lang="en-US" altLang="en-US" sz="2400" smtClean="0">
              <a:latin typeface="Palatino Linotype" panose="02040502050505030304" pitchFamily="18" charset="0"/>
              <a:cs typeface="Times New Roman" panose="02020603050405020304" pitchFamily="18" charset="0"/>
            </a:endParaRPr>
          </a:p>
          <a:p>
            <a:pPr>
              <a:buFont typeface="Wingdings" panose="05000000000000000000" pitchFamily="2" charset="2"/>
              <a:buChar char="§"/>
            </a:pPr>
            <a:endParaRPr lang="en-US" altLang="en-US" sz="800" smtClean="0">
              <a:latin typeface="Palatino Linotype" panose="02040502050505030304" pitchFamily="18" charset="0"/>
              <a:cs typeface="Times New Roman" panose="02020603050405020304" pitchFamily="18" charset="0"/>
            </a:endParaRPr>
          </a:p>
          <a:p>
            <a:pPr>
              <a:buFont typeface="Wingdings" panose="05000000000000000000" pitchFamily="2" charset="2"/>
              <a:buChar char="§"/>
            </a:pPr>
            <a:r>
              <a:rPr lang="en-US" altLang="en-US" sz="2400" smtClean="0">
                <a:latin typeface="Palatino Linotype" panose="02040502050505030304" pitchFamily="18" charset="0"/>
                <a:cs typeface="Times New Roman" panose="02020603050405020304" pitchFamily="18" charset="0"/>
              </a:rPr>
              <a:t>Grades of </a:t>
            </a:r>
            <a:r>
              <a:rPr lang="en-US" altLang="en-US" sz="2400" err="1" smtClean="0">
                <a:latin typeface="Palatino Linotype" panose="02040502050505030304" pitchFamily="18" charset="0"/>
                <a:cs typeface="Times New Roman" panose="02020603050405020304" pitchFamily="18" charset="0"/>
              </a:rPr>
              <a:t>microtia</a:t>
            </a:r>
            <a:r>
              <a:rPr lang="en-US" altLang="en-US" sz="2400" smtClean="0">
                <a:latin typeface="Palatino Linotype" panose="02040502050505030304" pitchFamily="18" charset="0"/>
                <a:cs typeface="Times New Roman" panose="02020603050405020304" pitchFamily="18" charset="0"/>
              </a:rPr>
              <a:t>:</a:t>
            </a:r>
          </a:p>
          <a:p>
            <a:pPr>
              <a:buFont typeface="Wingdings" panose="05000000000000000000" pitchFamily="2" charset="2"/>
              <a:buChar char="§"/>
            </a:pPr>
            <a:endParaRPr lang="en-US" altLang="en-US" sz="900" smtClean="0">
              <a:latin typeface="Palatino Linotype" panose="02040502050505030304" pitchFamily="18" charset="0"/>
              <a:cs typeface="Times New Roman" panose="02020603050405020304" pitchFamily="18" charset="0"/>
            </a:endParaRPr>
          </a:p>
          <a:p>
            <a:pPr marL="914400" lvl="1" indent="-457200">
              <a:buFont typeface="+mj-lt"/>
              <a:buAutoNum type="arabicPeriod"/>
            </a:pPr>
            <a:r>
              <a:rPr lang="en-US" altLang="en-US" smtClean="0">
                <a:latin typeface="Palatino Linotype" panose="02040502050505030304" pitchFamily="18" charset="0"/>
                <a:cs typeface="Times New Roman" panose="02020603050405020304" pitchFamily="18" charset="0"/>
              </a:rPr>
              <a:t>A </a:t>
            </a:r>
            <a:r>
              <a:rPr lang="en-US" altLang="en-US">
                <a:latin typeface="Palatino Linotype" panose="02040502050505030304" pitchFamily="18" charset="0"/>
                <a:cs typeface="Times New Roman" panose="02020603050405020304" pitchFamily="18" charset="0"/>
              </a:rPr>
              <a:t>less than complete development of the external ear with identifiable structures and a small but present external ear </a:t>
            </a:r>
            <a:r>
              <a:rPr lang="en-US" altLang="en-US" smtClean="0">
                <a:latin typeface="Palatino Linotype" panose="02040502050505030304" pitchFamily="18" charset="0"/>
                <a:cs typeface="Times New Roman" panose="02020603050405020304" pitchFamily="18" charset="0"/>
              </a:rPr>
              <a:t>canal.</a:t>
            </a:r>
          </a:p>
          <a:p>
            <a:pPr marL="914400" lvl="1" indent="-457200">
              <a:buFont typeface="+mj-lt"/>
              <a:buAutoNum type="arabicPeriod"/>
            </a:pPr>
            <a:endParaRPr lang="en-US" altLang="en-US" sz="900" smtClean="0">
              <a:latin typeface="Palatino Linotype" panose="02040502050505030304" pitchFamily="18" charset="0"/>
              <a:cs typeface="Times New Roman" panose="02020603050405020304" pitchFamily="18" charset="0"/>
            </a:endParaRPr>
          </a:p>
          <a:p>
            <a:pPr marL="914400" lvl="1" indent="-457200">
              <a:buFont typeface="+mj-lt"/>
              <a:buAutoNum type="arabicPeriod"/>
            </a:pPr>
            <a:r>
              <a:rPr lang="en-US" altLang="en-US" smtClean="0">
                <a:latin typeface="Palatino Linotype" panose="02040502050505030304" pitchFamily="18" charset="0"/>
                <a:cs typeface="Times New Roman" panose="02020603050405020304" pitchFamily="18" charset="0"/>
              </a:rPr>
              <a:t>A </a:t>
            </a:r>
            <a:r>
              <a:rPr lang="en-US" altLang="en-US">
                <a:latin typeface="Palatino Linotype" panose="02040502050505030304" pitchFamily="18" charset="0"/>
                <a:cs typeface="Times New Roman" panose="02020603050405020304" pitchFamily="18" charset="0"/>
              </a:rPr>
              <a:t>partially developed ear (usually the top portion is underdeveloped) with a closed stenotic external ear </a:t>
            </a:r>
            <a:r>
              <a:rPr lang="en-US" altLang="en-US" smtClean="0">
                <a:latin typeface="Palatino Linotype" panose="02040502050505030304" pitchFamily="18" charset="0"/>
                <a:cs typeface="Times New Roman" panose="02020603050405020304" pitchFamily="18" charset="0"/>
              </a:rPr>
              <a:t>canal</a:t>
            </a:r>
          </a:p>
          <a:p>
            <a:pPr marL="914400" lvl="1" indent="-457200">
              <a:buFont typeface="+mj-lt"/>
              <a:buAutoNum type="arabicPeriod"/>
            </a:pPr>
            <a:endParaRPr lang="en-US" altLang="en-US" sz="900" smtClean="0">
              <a:latin typeface="Palatino Linotype" panose="02040502050505030304" pitchFamily="18" charset="0"/>
              <a:cs typeface="Times New Roman" panose="02020603050405020304" pitchFamily="18" charset="0"/>
            </a:endParaRPr>
          </a:p>
          <a:p>
            <a:pPr marL="914400" lvl="1" indent="-457200">
              <a:buFont typeface="+mj-lt"/>
              <a:buAutoNum type="arabicPeriod"/>
            </a:pPr>
            <a:r>
              <a:rPr lang="en-US" altLang="en-US" smtClean="0">
                <a:latin typeface="Palatino Linotype" panose="02040502050505030304" pitchFamily="18" charset="0"/>
                <a:cs typeface="Times New Roman" panose="02020603050405020304" pitchFamily="18" charset="0"/>
              </a:rPr>
              <a:t>Absence </a:t>
            </a:r>
            <a:r>
              <a:rPr lang="en-US" altLang="en-US">
                <a:latin typeface="Palatino Linotype" panose="02040502050505030304" pitchFamily="18" charset="0"/>
                <a:cs typeface="Times New Roman" panose="02020603050405020304" pitchFamily="18" charset="0"/>
              </a:rPr>
              <a:t>of the external ear with a small peanut-like vestige structure and an absence of the external ear canal and ear drum.</a:t>
            </a: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Malformations of incomplete development or complete lack of ear structures</a:t>
            </a:r>
            <a:endParaRPr lang="en-US" sz="3500" b="1" dirty="0">
              <a:solidFill>
                <a:schemeClr val="tx1"/>
              </a:solidFill>
              <a:latin typeface="Palatino Linotype" pitchFamily="18"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anotio et microtio">
            <a:extLst>
              <a:ext uri="{FF2B5EF4-FFF2-40B4-BE49-F238E27FC236}">
                <a16:creationId xmlns:a16="http://schemas.microsoft.com/office/drawing/2014/main" xmlns="" id="{7559B636-737A-41AA-AF18-A87375B98CE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641697" y="914400"/>
            <a:ext cx="4768012" cy="5622682"/>
          </a:xfrm>
          <a:noFill/>
        </p:spPr>
      </p:pic>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chemeClr val="tx1"/>
                </a:solidFill>
                <a:latin typeface="Palatino Linotype" pitchFamily="18" charset="0"/>
              </a:rPr>
              <a:t>Microtia</a:t>
            </a:r>
            <a:endParaRPr lang="en-US" sz="3500" b="1" dirty="0">
              <a:solidFill>
                <a:schemeClr val="tx1"/>
              </a:solidFill>
              <a:latin typeface="Palatino Linotype" pitchFamily="18"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Content Placeholder 1">
            <a:extLst>
              <a:ext uri="{FF2B5EF4-FFF2-40B4-BE49-F238E27FC236}">
                <a16:creationId xmlns:a16="http://schemas.microsoft.com/office/drawing/2014/main" xmlns="" id="{EF29AAE2-0ECA-441F-9F32-D350C5A4FA1B}"/>
              </a:ext>
            </a:extLst>
          </p:cNvPr>
          <p:cNvSpPr>
            <a:spLocks noGrp="1"/>
          </p:cNvSpPr>
          <p:nvPr>
            <p:ph idx="1"/>
          </p:nvPr>
        </p:nvSpPr>
        <p:spPr>
          <a:xfrm>
            <a:off x="467201" y="985119"/>
            <a:ext cx="10183090" cy="1122217"/>
          </a:xfrm>
        </p:spPr>
        <p:txBody>
          <a:bodyPr>
            <a:normAutofit/>
          </a:bodyPr>
          <a:lstStyle/>
          <a:p>
            <a:pPr eaLnBrk="1" hangingPunct="1">
              <a:buFont typeface="Wingdings" panose="05000000000000000000" pitchFamily="2" charset="2"/>
              <a:buChar char="§"/>
            </a:pPr>
            <a:r>
              <a:rPr lang="en-US" altLang="en-US" smtClean="0">
                <a:latin typeface="Palatino Linotype" panose="02040502050505030304" pitchFamily="18" charset="0"/>
                <a:cs typeface="Times New Roman" panose="02020603050405020304" pitchFamily="18" charset="0"/>
              </a:rPr>
              <a:t>Complete absence of auricle and external ear canal (rare).</a:t>
            </a:r>
            <a:endParaRPr lang="en-US" altLang="en-US">
              <a:latin typeface="Palatino Linotype" panose="02040502050505030304" pitchFamily="18" charset="0"/>
              <a:cs typeface="Times New Roman" panose="02020603050405020304" pitchFamily="18" charset="0"/>
            </a:endParaRPr>
          </a:p>
        </p:txBody>
      </p:sp>
      <p:pic>
        <p:nvPicPr>
          <p:cNvPr id="29699" name="Picture 5" descr="Ð ÐµÐ·ÑÐ»ÑÐ°Ñ ÑÐ»Ð¸ÐºÐ° Ð·Ð° anotia">
            <a:extLst>
              <a:ext uri="{FF2B5EF4-FFF2-40B4-BE49-F238E27FC236}">
                <a16:creationId xmlns:a16="http://schemas.microsoft.com/office/drawing/2014/main" xmlns="" id="{8AB47B29-A19B-4623-B6E6-84CD0FD1D0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21495" y="1943251"/>
            <a:ext cx="5749009" cy="4308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Anotia and external ear canal atresion </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Content Placeholder 1">
            <a:extLst>
              <a:ext uri="{FF2B5EF4-FFF2-40B4-BE49-F238E27FC236}">
                <a16:creationId xmlns:a16="http://schemas.microsoft.com/office/drawing/2014/main" xmlns="" id="{5E1BD810-3AEA-4DDB-8A03-FD658B7E3950}"/>
              </a:ext>
            </a:extLst>
          </p:cNvPr>
          <p:cNvSpPr>
            <a:spLocks noGrp="1"/>
          </p:cNvSpPr>
          <p:nvPr>
            <p:ph idx="1"/>
          </p:nvPr>
        </p:nvSpPr>
        <p:spPr>
          <a:xfrm>
            <a:off x="692727" y="1166018"/>
            <a:ext cx="11178569" cy="5528980"/>
          </a:xfrm>
        </p:spPr>
        <p:txBody>
          <a:bodyPr>
            <a:normAutofit/>
          </a:bodyPr>
          <a:lstStyle/>
          <a:p>
            <a:r>
              <a:rPr lang="en-US" altLang="en-US" sz="2400" smtClean="0">
                <a:latin typeface="Palatino Linotype" panose="02040502050505030304" pitchFamily="18" charset="0"/>
                <a:cs typeface="Times New Roman" panose="02020603050405020304" pitchFamily="18" charset="0"/>
              </a:rPr>
              <a:t>1:10 000-20 000 newborns.</a:t>
            </a:r>
          </a:p>
          <a:p>
            <a:endParaRPr lang="en-US" altLang="en-US" sz="800">
              <a:latin typeface="Palatino Linotype" panose="02040502050505030304" pitchFamily="18" charset="0"/>
              <a:cs typeface="Times New Roman" panose="02020603050405020304" pitchFamily="18" charset="0"/>
            </a:endParaRPr>
          </a:p>
          <a:p>
            <a:pPr eaLnBrk="1" hangingPunct="1"/>
            <a:r>
              <a:rPr lang="en-US" altLang="en-US" sz="2400" smtClean="0">
                <a:latin typeface="Palatino Linotype" panose="02040502050505030304" pitchFamily="18" charset="0"/>
                <a:cs typeface="Times New Roman" panose="02020603050405020304" pitchFamily="18" charset="0"/>
              </a:rPr>
              <a:t>More common in male children and right ear is more frequently affected.</a:t>
            </a:r>
          </a:p>
          <a:p>
            <a:pPr eaLnBrk="1" hangingPunct="1"/>
            <a:endParaRPr lang="en-US" altLang="en-US" sz="800">
              <a:latin typeface="Palatino Linotype" panose="02040502050505030304" pitchFamily="18" charset="0"/>
              <a:cs typeface="Times New Roman" panose="02020603050405020304" pitchFamily="18" charset="0"/>
            </a:endParaRPr>
          </a:p>
          <a:p>
            <a:pPr eaLnBrk="1" hangingPunct="1"/>
            <a:r>
              <a:rPr lang="en-US" altLang="en-US" sz="2400" smtClean="0">
                <a:latin typeface="Palatino Linotype" panose="02040502050505030304" pitchFamily="18" charset="0"/>
                <a:cs typeface="Times New Roman" panose="02020603050405020304" pitchFamily="18" charset="0"/>
              </a:rPr>
              <a:t>External ear canal can be absent completely or only in cartilaginous or bony part.  </a:t>
            </a:r>
          </a:p>
          <a:p>
            <a:pPr eaLnBrk="1" hangingPunct="1"/>
            <a:endParaRPr lang="en-US" altLang="en-US" sz="800" smtClean="0">
              <a:latin typeface="Palatino Linotype" panose="02040502050505030304" pitchFamily="18" charset="0"/>
              <a:cs typeface="Times New Roman" panose="02020603050405020304" pitchFamily="18" charset="0"/>
            </a:endParaRPr>
          </a:p>
          <a:p>
            <a:r>
              <a:rPr lang="en-US" altLang="en-US" sz="2400">
                <a:latin typeface="Palatino Linotype" panose="02040502050505030304" pitchFamily="18" charset="0"/>
                <a:cs typeface="Times New Roman" panose="02020603050405020304" pitchFamily="18" charset="0"/>
              </a:rPr>
              <a:t>Atresion of bony part od external ear canal is usually combined with tympanic membrane malformations which is partly or entirely replaced by an atretic plate</a:t>
            </a:r>
            <a:r>
              <a:rPr lang="en-US" altLang="en-US" sz="2400" smtClean="0">
                <a:latin typeface="Palatino Linotype" panose="02040502050505030304" pitchFamily="18" charset="0"/>
                <a:cs typeface="Times New Roman" panose="02020603050405020304" pitchFamily="18" charset="0"/>
              </a:rPr>
              <a:t>.</a:t>
            </a:r>
          </a:p>
          <a:p>
            <a:endParaRPr lang="en-US" altLang="en-US" sz="800">
              <a:latin typeface="Palatino Linotype" panose="02040502050505030304" pitchFamily="18" charset="0"/>
              <a:cs typeface="Times New Roman" panose="02020603050405020304" pitchFamily="18" charset="0"/>
            </a:endParaRPr>
          </a:p>
          <a:p>
            <a:r>
              <a:rPr lang="en-US" altLang="en-US" sz="2400">
                <a:latin typeface="Palatino Linotype" panose="02040502050505030304" pitchFamily="18" charset="0"/>
                <a:cs typeface="Times New Roman" panose="02020603050405020304" pitchFamily="18" charset="0"/>
              </a:rPr>
              <a:t>These malformations can be unilateral or bilateral, isolated or associated with other inner ear malformations, or present as part of syndromes (Mondini dysplasia).</a:t>
            </a:r>
          </a:p>
          <a:p>
            <a:pPr eaLnBrk="1" hangingPunct="1"/>
            <a:endParaRPr lang="en-US" altLang="en-US" sz="2400">
              <a:latin typeface="Palatino Linotype" panose="02040502050505030304" pitchFamily="18" charset="0"/>
              <a:cs typeface="Times New Roman" panose="02020603050405020304"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Anotia and external ear canal atresion </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1" name="Picture 2">
            <a:extLst>
              <a:ext uri="{FF2B5EF4-FFF2-40B4-BE49-F238E27FC236}">
                <a16:creationId xmlns:a16="http://schemas.microsoft.com/office/drawing/2014/main" xmlns="" id="{2C003FBE-38CE-4E09-905C-9E1D401D2C49}"/>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838199" y="2008909"/>
            <a:ext cx="4218709" cy="3590391"/>
          </a:xfrm>
          <a:noFill/>
        </p:spPr>
      </p:pic>
      <p:pic>
        <p:nvPicPr>
          <p:cNvPr id="32772" name="Picture 4" descr="anotio 4">
            <a:extLst>
              <a:ext uri="{FF2B5EF4-FFF2-40B4-BE49-F238E27FC236}">
                <a16:creationId xmlns:a16="http://schemas.microsoft.com/office/drawing/2014/main" xmlns="" id="{8A04086D-55A0-4623-BBE2-D9366CB150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2546" y="2008908"/>
            <a:ext cx="5175338" cy="3590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smtClean="0">
                <a:solidFill>
                  <a:schemeClr val="tx1"/>
                </a:solidFill>
                <a:latin typeface="Palatino Linotype" pitchFamily="18" charset="0"/>
              </a:rPr>
              <a:t>Microtia </a:t>
            </a:r>
            <a:r>
              <a:rPr lang="en-US" sz="3500" b="1">
                <a:solidFill>
                  <a:schemeClr val="tx1"/>
                </a:solidFill>
                <a:latin typeface="Palatino Linotype" pitchFamily="18" charset="0"/>
              </a:rPr>
              <a:t>and external ear canal atresion </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729DC145-21A5-49E7-8BDB-82FD9C3E4018}"/>
              </a:ext>
            </a:extLst>
          </p:cNvPr>
          <p:cNvSpPr>
            <a:spLocks noGrp="1"/>
          </p:cNvSpPr>
          <p:nvPr>
            <p:ph idx="1"/>
          </p:nvPr>
        </p:nvSpPr>
        <p:spPr>
          <a:xfrm>
            <a:off x="332358" y="1250674"/>
            <a:ext cx="11570745" cy="5452275"/>
          </a:xfrm>
        </p:spPr>
        <p:txBody>
          <a:bodyPr>
            <a:normAutofit/>
          </a:bodyPr>
          <a:lstStyle/>
          <a:p>
            <a:pPr>
              <a:buFont typeface="Wingdings" panose="05000000000000000000" pitchFamily="2" charset="2"/>
              <a:buChar char="§"/>
              <a:defRPr/>
            </a:pPr>
            <a:r>
              <a:rPr lang="en-US" sz="2400" b="1" smtClean="0">
                <a:latin typeface="Palatino Linotype" panose="02040502050505030304" pitchFamily="18" charset="0"/>
                <a:cs typeface="Times New Roman" pitchFamily="18" charset="0"/>
              </a:rPr>
              <a:t>Accessory auricle (</a:t>
            </a:r>
            <a:r>
              <a:rPr lang="en-US" sz="2400" b="1" err="1" smtClean="0">
                <a:latin typeface="Palatino Linotype" panose="02040502050505030304" pitchFamily="18" charset="0"/>
                <a:cs typeface="Times New Roman" pitchFamily="18" charset="0"/>
              </a:rPr>
              <a:t>apendices</a:t>
            </a:r>
            <a:r>
              <a:rPr lang="en-US" sz="2400" b="1" smtClean="0">
                <a:latin typeface="Palatino Linotype" panose="02040502050505030304" pitchFamily="18" charset="0"/>
                <a:cs typeface="Times New Roman" pitchFamily="18" charset="0"/>
              </a:rPr>
              <a:t> </a:t>
            </a:r>
            <a:r>
              <a:rPr lang="en-US" sz="2400" b="1" err="1" smtClean="0">
                <a:latin typeface="Palatino Linotype" panose="02040502050505030304" pitchFamily="18" charset="0"/>
                <a:cs typeface="Times New Roman" pitchFamily="18" charset="0"/>
              </a:rPr>
              <a:t>preauriculares</a:t>
            </a:r>
            <a:r>
              <a:rPr lang="en-US" sz="2400" b="1" smtClean="0">
                <a:latin typeface="Palatino Linotype" panose="02040502050505030304" pitchFamily="18" charset="0"/>
                <a:cs typeface="Times New Roman" pitchFamily="18" charset="0"/>
              </a:rPr>
              <a:t>)</a:t>
            </a:r>
            <a:r>
              <a:rPr lang="x-none" sz="2400" b="1" smtClean="0">
                <a:latin typeface="Palatino Linotype" panose="02040502050505030304" pitchFamily="18" charset="0"/>
                <a:cs typeface="Times New Roman" pitchFamily="18" charset="0"/>
              </a:rPr>
              <a:t> </a:t>
            </a:r>
            <a:endParaRPr lang="en-US" sz="2400" b="1" smtClean="0">
              <a:latin typeface="Palatino Linotype" panose="02040502050505030304" pitchFamily="18" charset="0"/>
              <a:cs typeface="Times New Roman" pitchFamily="18" charset="0"/>
            </a:endParaRPr>
          </a:p>
          <a:p>
            <a:pPr>
              <a:buFont typeface="Wingdings" panose="05000000000000000000" pitchFamily="2" charset="2"/>
              <a:buChar char="§"/>
              <a:defRPr/>
            </a:pPr>
            <a:endParaRPr lang="x-none" sz="800">
              <a:latin typeface="Palatino Linotype" panose="02040502050505030304" pitchFamily="18" charset="0"/>
              <a:cs typeface="Times New Roman" pitchFamily="18" charset="0"/>
            </a:endParaRPr>
          </a:p>
          <a:p>
            <a:pPr lvl="1">
              <a:defRPr/>
            </a:pPr>
            <a:r>
              <a:rPr lang="en-US">
                <a:latin typeface="Palatino Linotype" panose="02040502050505030304" pitchFamily="18" charset="0"/>
                <a:cs typeface="Times New Roman" pitchFamily="18" charset="0"/>
              </a:rPr>
              <a:t>The general presentation is of a skin-covered nodule, papule, or nodule of the skin surface, usually immediately anterior to the auricle</a:t>
            </a:r>
            <a:r>
              <a:rPr lang="en-US" smtClean="0">
                <a:latin typeface="Palatino Linotype" panose="02040502050505030304" pitchFamily="18" charset="0"/>
                <a:cs typeface="Times New Roman" pitchFamily="18" charset="0"/>
              </a:rPr>
              <a:t>.</a:t>
            </a:r>
            <a:r>
              <a:rPr lang="sr-Cyrl-RS" smtClean="0">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Beside skin, they can contain embryonic cartilage</a:t>
            </a:r>
            <a:r>
              <a:rPr lang="x-none" smtClean="0">
                <a:latin typeface="Palatino Linotype" panose="02040502050505030304" pitchFamily="18" charset="0"/>
                <a:cs typeface="Times New Roman" pitchFamily="18" charset="0"/>
              </a:rPr>
              <a:t>. </a:t>
            </a:r>
            <a:endParaRPr lang="en-US" smtClean="0">
              <a:latin typeface="Palatino Linotype" panose="02040502050505030304" pitchFamily="18" charset="0"/>
              <a:cs typeface="Times New Roman" pitchFamily="18" charset="0"/>
            </a:endParaRPr>
          </a:p>
          <a:p>
            <a:pPr lvl="1">
              <a:defRPr/>
            </a:pPr>
            <a:endParaRPr lang="x-none" sz="800">
              <a:latin typeface="Palatino Linotype" panose="02040502050505030304" pitchFamily="18" charset="0"/>
              <a:cs typeface="Times New Roman" pitchFamily="18" charset="0"/>
            </a:endParaRPr>
          </a:p>
          <a:p>
            <a:pPr lvl="1">
              <a:defRPr/>
            </a:pPr>
            <a:r>
              <a:rPr lang="en-US" smtClean="0">
                <a:latin typeface="Palatino Linotype" panose="02040502050505030304" pitchFamily="18" charset="0"/>
                <a:cs typeface="Times New Roman" pitchFamily="18" charset="0"/>
              </a:rPr>
              <a:t>It can be associated with other anomalies of external and middle ear (auricle deformations, external ear canal atresia, </a:t>
            </a:r>
            <a:r>
              <a:rPr lang="en-US" err="1" smtClean="0">
                <a:latin typeface="Palatino Linotype" panose="02040502050505030304" pitchFamily="18" charset="0"/>
                <a:cs typeface="Times New Roman" pitchFamily="18" charset="0"/>
              </a:rPr>
              <a:t>preauricular</a:t>
            </a:r>
            <a:r>
              <a:rPr lang="en-US" smtClean="0">
                <a:latin typeface="Palatino Linotype" panose="02040502050505030304" pitchFamily="18" charset="0"/>
                <a:cs typeface="Times New Roman" pitchFamily="18" charset="0"/>
              </a:rPr>
              <a:t> fistula)</a:t>
            </a:r>
            <a:r>
              <a:rPr lang="x-none" smtClean="0">
                <a:latin typeface="Palatino Linotype" panose="02040502050505030304" pitchFamily="18" charset="0"/>
                <a:cs typeface="Times New Roman" pitchFamily="18" charset="0"/>
              </a:rPr>
              <a:t>.</a:t>
            </a:r>
            <a:endParaRPr lang="en-US">
              <a:latin typeface="Palatino Linotype" panose="02040502050505030304" pitchFamily="18" charset="0"/>
              <a:cs typeface="Times New Roman" pitchFamily="18" charset="0"/>
            </a:endParaRPr>
          </a:p>
          <a:p>
            <a:pPr>
              <a:buFont typeface="Wingdings" panose="05000000000000000000" pitchFamily="2" charset="2"/>
              <a:buChar char="§"/>
              <a:defRPr/>
            </a:pPr>
            <a:endParaRPr lang="en-US" sz="2400" b="1" i="1">
              <a:effectLst>
                <a:outerShdw blurRad="38100" dist="38100" dir="2700000" algn="tl">
                  <a:srgbClr val="000000">
                    <a:alpha val="43137"/>
                  </a:srgbClr>
                </a:outerShdw>
              </a:effectLst>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Abnormal development of overabundant formations</a:t>
            </a:r>
            <a:endParaRPr lang="en-US" sz="3500" b="1" dirty="0">
              <a:solidFill>
                <a:schemeClr val="tx1"/>
              </a:solidFill>
              <a:latin typeface="Palatino Linotype" pitchFamily="18" charset="0"/>
            </a:endParaRPr>
          </a:p>
        </p:txBody>
      </p:sp>
      <p:pic>
        <p:nvPicPr>
          <p:cNvPr id="6" name="Picture 2" descr="ÐÑÑÐµÑÑÐ¾ÑÐ¸ Ð°ÑÑÐ¸ÑÐ»Ðµ.ÑÐ¿Ð³">
            <a:extLst>
              <a:ext uri="{FF2B5EF4-FFF2-40B4-BE49-F238E27FC236}">
                <a16:creationId xmlns:a16="http://schemas.microsoft.com/office/drawing/2014/main" xmlns="" id="{47579E46-33F9-4D8F-97A4-9B6C86F618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1962" y="3864335"/>
            <a:ext cx="3563006" cy="2882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Microtia-atresia: Clinical, genetic and genomic aspects | Boletín Médico  del Hospital Infantil de México (English Edition)">
            <a:extLst>
              <a:ext uri="{FF2B5EF4-FFF2-40B4-BE49-F238E27FC236}">
                <a16:creationId xmlns:a16="http://schemas.microsoft.com/office/drawing/2014/main" xmlns="" id="{74CE49C9-E3AD-4CDE-8FAE-D490228A37A1}"/>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3418" t="4530" r="791" b="7573"/>
          <a:stretch/>
        </p:blipFill>
        <p:spPr bwMode="auto">
          <a:xfrm>
            <a:off x="7294957" y="3864335"/>
            <a:ext cx="1999362" cy="288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a:extLst>
              <a:ext uri="{FF2B5EF4-FFF2-40B4-BE49-F238E27FC236}">
                <a16:creationId xmlns:a16="http://schemas.microsoft.com/office/drawing/2014/main" xmlns="" id="{9C149583-9736-4E23-B049-9BE6D0B466E0}"/>
              </a:ext>
            </a:extLst>
          </p:cNvPr>
          <p:cNvSpPr>
            <a:spLocks noGrp="1"/>
          </p:cNvSpPr>
          <p:nvPr>
            <p:ph idx="1"/>
          </p:nvPr>
        </p:nvSpPr>
        <p:spPr>
          <a:xfrm>
            <a:off x="1052885" y="1259516"/>
            <a:ext cx="10515600" cy="5435482"/>
          </a:xfrm>
        </p:spPr>
        <p:txBody>
          <a:bodyPr>
            <a:normAutofit/>
          </a:bodyPr>
          <a:lstStyle/>
          <a:p>
            <a:pPr eaLnBrk="1" hangingPunct="1">
              <a:buFont typeface="Wingdings" panose="05000000000000000000" pitchFamily="2" charset="2"/>
              <a:buChar char="§"/>
              <a:defRPr/>
            </a:pPr>
            <a:r>
              <a:rPr lang="en-US" sz="2400" b="1" smtClean="0">
                <a:latin typeface="Palatino Linotype" panose="02040502050505030304" pitchFamily="18" charset="0"/>
                <a:cs typeface="Times New Roman" pitchFamily="18" charset="0"/>
              </a:rPr>
              <a:t>Auditory </a:t>
            </a:r>
            <a:r>
              <a:rPr lang="en-US" sz="2400" b="1" err="1" smtClean="0">
                <a:latin typeface="Palatino Linotype" panose="02040502050505030304" pitchFamily="18" charset="0"/>
                <a:cs typeface="Times New Roman" pitchFamily="18" charset="0"/>
              </a:rPr>
              <a:t>ossicles</a:t>
            </a:r>
            <a:r>
              <a:rPr lang="sr-Cyrl-RS" sz="2400" b="1" smtClean="0">
                <a:latin typeface="Palatino Linotype" panose="02040502050505030304" pitchFamily="18" charset="0"/>
                <a:cs typeface="Times New Roman" pitchFamily="18" charset="0"/>
              </a:rPr>
              <a:t>:</a:t>
            </a:r>
            <a:endParaRPr lang="en-US" sz="2400" b="1" smtClean="0">
              <a:latin typeface="Palatino Linotype" panose="02040502050505030304" pitchFamily="18" charset="0"/>
              <a:cs typeface="Times New Roman" pitchFamily="18" charset="0"/>
            </a:endParaRPr>
          </a:p>
          <a:p>
            <a:pPr eaLnBrk="1" hangingPunct="1">
              <a:defRPr/>
            </a:pPr>
            <a:endParaRPr lang="sr-Cyrl-RS" sz="800" b="1" dirty="0">
              <a:latin typeface="Palatino Linotype" panose="02040502050505030304" pitchFamily="18" charset="0"/>
              <a:cs typeface="Times New Roman" pitchFamily="18" charset="0"/>
            </a:endParaRPr>
          </a:p>
          <a:p>
            <a:pPr lvl="1">
              <a:defRPr/>
            </a:pPr>
            <a:r>
              <a:rPr lang="en-US" dirty="0" smtClean="0">
                <a:latin typeface="Palatino Linotype" panose="02040502050505030304" pitchFamily="18" charset="0"/>
                <a:cs typeface="Times New Roman" pitchFamily="18" charset="0"/>
              </a:rPr>
              <a:t>Auditory </a:t>
            </a:r>
            <a:r>
              <a:rPr lang="en-US" dirty="0" err="1" smtClean="0">
                <a:latin typeface="Palatino Linotype" panose="02040502050505030304" pitchFamily="18" charset="0"/>
                <a:cs typeface="Times New Roman" pitchFamily="18" charset="0"/>
              </a:rPr>
              <a:t>ossicles</a:t>
            </a:r>
            <a:r>
              <a:rPr lang="en-US" dirty="0" smtClean="0">
                <a:latin typeface="Palatino Linotype" panose="02040502050505030304" pitchFamily="18" charset="0"/>
                <a:cs typeface="Times New Roman" pitchFamily="18" charset="0"/>
              </a:rPr>
              <a:t> are formed in </a:t>
            </a:r>
            <a:r>
              <a:rPr lang="en-US" b="1" dirty="0" smtClean="0">
                <a:latin typeface="Palatino Linotype" panose="02040502050505030304" pitchFamily="18" charset="0"/>
                <a:cs typeface="Times New Roman" pitchFamily="18" charset="0"/>
              </a:rPr>
              <a:t>4</a:t>
            </a:r>
            <a:r>
              <a:rPr lang="en-US" b="1" baseline="30000" dirty="0" smtClean="0">
                <a:latin typeface="Palatino Linotype" panose="02040502050505030304" pitchFamily="18" charset="0"/>
                <a:cs typeface="Times New Roman" pitchFamily="18" charset="0"/>
              </a:rPr>
              <a:t>th</a:t>
            </a:r>
            <a:r>
              <a:rPr lang="en-US" b="1" dirty="0" smtClean="0">
                <a:latin typeface="Palatino Linotype" panose="02040502050505030304" pitchFamily="18" charset="0"/>
                <a:cs typeface="Times New Roman" pitchFamily="18" charset="0"/>
              </a:rPr>
              <a:t> week of fetal development </a:t>
            </a:r>
            <a:r>
              <a:rPr lang="en-US" dirty="0" smtClean="0">
                <a:latin typeface="Palatino Linotype" panose="02040502050505030304" pitchFamily="18" charset="0"/>
                <a:cs typeface="Times New Roman" pitchFamily="18" charset="0"/>
              </a:rPr>
              <a:t>from </a:t>
            </a:r>
            <a:r>
              <a:rPr lang="en-US" b="1" dirty="0" smtClean="0">
                <a:latin typeface="Palatino Linotype" panose="02040502050505030304" pitchFamily="18" charset="0"/>
                <a:cs typeface="Times New Roman" pitchFamily="18" charset="0"/>
              </a:rPr>
              <a:t>mesenchyme of the 1</a:t>
            </a:r>
            <a:r>
              <a:rPr lang="en-US" b="1" baseline="30000" dirty="0" smtClean="0">
                <a:latin typeface="Palatino Linotype" panose="02040502050505030304" pitchFamily="18" charset="0"/>
                <a:cs typeface="Times New Roman" pitchFamily="18" charset="0"/>
              </a:rPr>
              <a:t>st</a:t>
            </a:r>
            <a:r>
              <a:rPr lang="en-US" b="1" dirty="0" smtClean="0">
                <a:latin typeface="Palatino Linotype" panose="02040502050505030304" pitchFamily="18" charset="0"/>
                <a:cs typeface="Times New Roman" pitchFamily="18" charset="0"/>
              </a:rPr>
              <a:t> and 2</a:t>
            </a:r>
            <a:r>
              <a:rPr lang="en-US" b="1" baseline="30000" dirty="0" smtClean="0">
                <a:latin typeface="Palatino Linotype" panose="02040502050505030304" pitchFamily="18" charset="0"/>
                <a:cs typeface="Times New Roman" pitchFamily="18" charset="0"/>
              </a:rPr>
              <a:t>nd</a:t>
            </a:r>
            <a:r>
              <a:rPr lang="en-US" b="1" dirty="0" smtClean="0">
                <a:latin typeface="Palatino Linotype" panose="02040502050505030304" pitchFamily="18" charset="0"/>
                <a:cs typeface="Times New Roman" pitchFamily="18" charset="0"/>
              </a:rPr>
              <a:t> pharyngeal arches</a:t>
            </a:r>
            <a:r>
              <a:rPr lang="en-US" smtClean="0">
                <a:latin typeface="Palatino Linotype" panose="02040502050505030304" pitchFamily="18" charset="0"/>
                <a:cs typeface="Times New Roman" pitchFamily="18" charset="0"/>
              </a:rPr>
              <a:t>. </a:t>
            </a:r>
          </a:p>
          <a:p>
            <a:pPr lvl="1">
              <a:defRPr/>
            </a:pPr>
            <a:endParaRPr lang="en-US" sz="800" b="1" dirty="0">
              <a:latin typeface="Palatino Linotype" panose="02040502050505030304" pitchFamily="18" charset="0"/>
              <a:cs typeface="Times New Roman" pitchFamily="18" charset="0"/>
            </a:endParaRPr>
          </a:p>
          <a:p>
            <a:pPr lvl="1">
              <a:defRPr/>
            </a:pPr>
            <a:r>
              <a:rPr lang="en-US" b="1" dirty="0" smtClean="0">
                <a:latin typeface="Palatino Linotype" panose="02040502050505030304" pitchFamily="18" charset="0"/>
                <a:cs typeface="Times New Roman" pitchFamily="18" charset="0"/>
              </a:rPr>
              <a:t>Malleus </a:t>
            </a:r>
            <a:r>
              <a:rPr lang="en-US" dirty="0" smtClean="0">
                <a:latin typeface="Palatino Linotype" panose="02040502050505030304" pitchFamily="18" charset="0"/>
                <a:cs typeface="Times New Roman" pitchFamily="18" charset="0"/>
              </a:rPr>
              <a:t>and</a:t>
            </a:r>
            <a:r>
              <a:rPr lang="en-US" b="1" dirty="0" smtClean="0">
                <a:latin typeface="Palatino Linotype" panose="02040502050505030304" pitchFamily="18" charset="0"/>
                <a:cs typeface="Times New Roman" pitchFamily="18" charset="0"/>
              </a:rPr>
              <a:t> incus </a:t>
            </a:r>
            <a:r>
              <a:rPr lang="en-US" dirty="0" smtClean="0">
                <a:latin typeface="Palatino Linotype" panose="02040502050505030304" pitchFamily="18" charset="0"/>
                <a:cs typeface="Times New Roman" pitchFamily="18" charset="0"/>
              </a:rPr>
              <a:t>are formed mostly from cartilage of the mandibular prominence of the </a:t>
            </a:r>
            <a:r>
              <a:rPr lang="en-US" b="1" dirty="0" smtClean="0">
                <a:latin typeface="Palatino Linotype" panose="02040502050505030304" pitchFamily="18" charset="0"/>
                <a:cs typeface="Times New Roman" pitchFamily="18" charset="0"/>
              </a:rPr>
              <a:t>1</a:t>
            </a:r>
            <a:r>
              <a:rPr lang="en-US" b="1" baseline="30000" dirty="0" smtClean="0">
                <a:latin typeface="Palatino Linotype" panose="02040502050505030304" pitchFamily="18" charset="0"/>
                <a:cs typeface="Times New Roman" pitchFamily="18" charset="0"/>
              </a:rPr>
              <a:t>st</a:t>
            </a:r>
            <a:r>
              <a:rPr lang="en-US" b="1" dirty="0" smtClean="0">
                <a:latin typeface="Palatino Linotype" panose="02040502050505030304" pitchFamily="18" charset="0"/>
                <a:cs typeface="Times New Roman" pitchFamily="18" charset="0"/>
              </a:rPr>
              <a:t> pharyngeal arch </a:t>
            </a:r>
            <a:r>
              <a:rPr lang="en-US" dirty="0">
                <a:latin typeface="Palatino Linotype" panose="02040502050505030304" pitchFamily="18" charset="0"/>
                <a:cs typeface="Times New Roman" pitchFamily="18" charset="0"/>
              </a:rPr>
              <a:t>(</a:t>
            </a:r>
            <a:r>
              <a:rPr lang="en-US" dirty="0" err="1" smtClean="0">
                <a:latin typeface="Palatino Linotype" panose="02040502050505030304" pitchFamily="18" charset="0"/>
                <a:cs typeface="Times New Roman" pitchFamily="18" charset="0"/>
              </a:rPr>
              <a:t>Meckel’s</a:t>
            </a:r>
            <a:r>
              <a:rPr lang="en-US" dirty="0" smtClean="0">
                <a:latin typeface="Palatino Linotype" panose="02040502050505030304" pitchFamily="18" charset="0"/>
                <a:cs typeface="Times New Roman" pitchFamily="18" charset="0"/>
              </a:rPr>
              <a:t> cartilage), while from outer end of the </a:t>
            </a:r>
            <a:r>
              <a:rPr lang="en-US" b="1" dirty="0" smtClean="0">
                <a:latin typeface="Palatino Linotype" panose="02040502050505030304" pitchFamily="18" charset="0"/>
                <a:cs typeface="Times New Roman" pitchFamily="18" charset="0"/>
              </a:rPr>
              <a:t>2</a:t>
            </a:r>
            <a:r>
              <a:rPr lang="en-US" b="1" baseline="30000" dirty="0" smtClean="0">
                <a:latin typeface="Palatino Linotype" panose="02040502050505030304" pitchFamily="18" charset="0"/>
                <a:cs typeface="Times New Roman" pitchFamily="18" charset="0"/>
              </a:rPr>
              <a:t>nd</a:t>
            </a:r>
            <a:r>
              <a:rPr lang="en-US" b="1" dirty="0" smtClean="0">
                <a:latin typeface="Palatino Linotype" panose="02040502050505030304" pitchFamily="18" charset="0"/>
                <a:cs typeface="Times New Roman" pitchFamily="18" charset="0"/>
              </a:rPr>
              <a:t> pharyngeal arch </a:t>
            </a:r>
            <a:r>
              <a:rPr lang="en-US" dirty="0" smtClean="0">
                <a:latin typeface="Palatino Linotype" panose="02040502050505030304" pitchFamily="18" charset="0"/>
                <a:cs typeface="Times New Roman" pitchFamily="18" charset="0"/>
              </a:rPr>
              <a:t>cartilage </a:t>
            </a:r>
            <a:r>
              <a:rPr lang="sr-Cyrl-RS" dirty="0" smtClean="0">
                <a:latin typeface="Palatino Linotype" panose="02040502050505030304" pitchFamily="18" charset="0"/>
                <a:cs typeface="Times New Roman" pitchFamily="18" charset="0"/>
              </a:rPr>
              <a:t>(</a:t>
            </a:r>
            <a:r>
              <a:rPr lang="hr-HR" spc="-5" dirty="0" smtClean="0">
                <a:solidFill>
                  <a:srgbClr val="000000"/>
                </a:solidFill>
                <a:latin typeface="Palatino Linotype" panose="02040502050505030304" pitchFamily="18" charset="0"/>
                <a:ea typeface="Calibri" panose="020F0502020204030204" pitchFamily="34" charset="0"/>
              </a:rPr>
              <a:t>Reichert’s</a:t>
            </a:r>
            <a:r>
              <a:rPr lang="en-US" spc="-5" dirty="0" smtClean="0">
                <a:solidFill>
                  <a:srgbClr val="000000"/>
                </a:solidFill>
                <a:latin typeface="Palatino Linotype" panose="02040502050505030304" pitchFamily="18" charset="0"/>
                <a:ea typeface="Calibri" panose="020F0502020204030204" pitchFamily="34" charset="0"/>
              </a:rPr>
              <a:t> cartilage</a:t>
            </a:r>
            <a:r>
              <a:rPr lang="sr-Cyrl-RS" dirty="0" smtClean="0">
                <a:latin typeface="Palatino Linotype" panose="02040502050505030304" pitchFamily="18" charset="0"/>
                <a:cs typeface="Times New Roman" pitchFamily="18" charset="0"/>
              </a:rPr>
              <a:t>) </a:t>
            </a:r>
            <a:r>
              <a:rPr lang="en-US" b="1" dirty="0" smtClean="0">
                <a:latin typeface="Palatino Linotype" panose="02040502050505030304" pitchFamily="18" charset="0"/>
                <a:cs typeface="Times New Roman" pitchFamily="18" charset="0"/>
              </a:rPr>
              <a:t>stapes</a:t>
            </a:r>
            <a:r>
              <a:rPr lang="en-US" dirty="0" smtClean="0">
                <a:latin typeface="Palatino Linotype" panose="02040502050505030304" pitchFamily="18" charset="0"/>
                <a:cs typeface="Times New Roman" pitchFamily="18" charset="0"/>
              </a:rPr>
              <a:t> is formed without it’s base</a:t>
            </a:r>
            <a:r>
              <a:rPr lang="x-none" smtClean="0">
                <a:latin typeface="Palatino Linotype" panose="02040502050505030304" pitchFamily="18" charset="0"/>
                <a:cs typeface="Times New Roman" pitchFamily="18" charset="0"/>
              </a:rPr>
              <a:t>.</a:t>
            </a:r>
            <a:r>
              <a:rPr lang="sr-Cyrl-RS" dirty="0" smtClean="0">
                <a:latin typeface="Palatino Linotype" panose="02040502050505030304" pitchFamily="18" charset="0"/>
                <a:cs typeface="Times New Roman" pitchFamily="18" charset="0"/>
              </a:rPr>
              <a:t> </a:t>
            </a:r>
            <a:r>
              <a:rPr lang="en-US" dirty="0" smtClean="0">
                <a:latin typeface="Palatino Linotype" panose="02040502050505030304" pitchFamily="18" charset="0"/>
                <a:cs typeface="Times New Roman" pitchFamily="18" charset="0"/>
              </a:rPr>
              <a:t>Base of the stapes is derived from the labyrinth</a:t>
            </a:r>
            <a:r>
              <a:rPr lang="en-US" smtClean="0">
                <a:latin typeface="Palatino Linotype" panose="02040502050505030304" pitchFamily="18" charset="0"/>
                <a:cs typeface="Times New Roman" pitchFamily="18" charset="0"/>
              </a:rPr>
              <a:t>. </a:t>
            </a:r>
          </a:p>
          <a:p>
            <a:pPr lvl="1">
              <a:defRPr/>
            </a:pPr>
            <a:endParaRPr lang="en-US" sz="800" dirty="0">
              <a:latin typeface="Palatino Linotype" panose="02040502050505030304" pitchFamily="18" charset="0"/>
              <a:cs typeface="Times New Roman" pitchFamily="18" charset="0"/>
            </a:endParaRPr>
          </a:p>
          <a:p>
            <a:pPr lvl="1">
              <a:defRPr/>
            </a:pPr>
            <a:r>
              <a:rPr lang="en-US" dirty="0" smtClean="0">
                <a:latin typeface="Palatino Linotype" panose="02040502050505030304" pitchFamily="18" charset="0"/>
                <a:cs typeface="Times New Roman" panose="02020603050405020304" pitchFamily="18" charset="0"/>
              </a:rPr>
              <a:t>In </a:t>
            </a:r>
            <a:r>
              <a:rPr lang="en-US" b="1" dirty="0" smtClean="0">
                <a:latin typeface="Palatino Linotype" panose="02040502050505030304" pitchFamily="18" charset="0"/>
                <a:cs typeface="Times New Roman" panose="02020603050405020304" pitchFamily="18" charset="0"/>
              </a:rPr>
              <a:t>16</a:t>
            </a:r>
            <a:r>
              <a:rPr lang="en-US" b="1" baseline="30000" dirty="0" smtClean="0">
                <a:latin typeface="Palatino Linotype" panose="02040502050505030304" pitchFamily="18" charset="0"/>
                <a:cs typeface="Times New Roman" panose="02020603050405020304" pitchFamily="18" charset="0"/>
              </a:rPr>
              <a:t>th</a:t>
            </a:r>
            <a:r>
              <a:rPr lang="en-US" b="1" dirty="0" smtClean="0">
                <a:latin typeface="Palatino Linotype" panose="02040502050505030304" pitchFamily="18" charset="0"/>
                <a:cs typeface="Times New Roman" panose="02020603050405020304" pitchFamily="18" charset="0"/>
              </a:rPr>
              <a:t> week </a:t>
            </a:r>
            <a:r>
              <a:rPr lang="en-US" dirty="0" smtClean="0">
                <a:latin typeface="Palatino Linotype" panose="02040502050505030304" pitchFamily="18" charset="0"/>
                <a:cs typeface="Times New Roman" panose="02020603050405020304" pitchFamily="18" charset="0"/>
              </a:rPr>
              <a:t>of pregnancy malleus and incus reach their adult size, and their ossification ends in </a:t>
            </a:r>
            <a:r>
              <a:rPr lang="en-US" b="1" smtClean="0">
                <a:latin typeface="Palatino Linotype" panose="02040502050505030304" pitchFamily="18" charset="0"/>
                <a:cs typeface="Times New Roman" panose="02020603050405020304" pitchFamily="18" charset="0"/>
              </a:rPr>
              <a:t>30</a:t>
            </a:r>
            <a:r>
              <a:rPr lang="en-US" b="1" baseline="30000" smtClean="0">
                <a:latin typeface="Palatino Linotype" panose="02040502050505030304" pitchFamily="18" charset="0"/>
                <a:cs typeface="Times New Roman" panose="02020603050405020304" pitchFamily="18" charset="0"/>
              </a:rPr>
              <a:t>th</a:t>
            </a:r>
            <a:r>
              <a:rPr lang="en-US" b="1" smtClean="0">
                <a:latin typeface="Palatino Linotype" panose="02040502050505030304" pitchFamily="18" charset="0"/>
                <a:cs typeface="Times New Roman" panose="02020603050405020304" pitchFamily="18" charset="0"/>
              </a:rPr>
              <a:t> week</a:t>
            </a:r>
            <a:r>
              <a:rPr lang="en-US" dirty="0" smtClean="0">
                <a:latin typeface="Palatino Linotype" panose="02040502050505030304" pitchFamily="18" charset="0"/>
                <a:cs typeface="Times New Roman" panose="02020603050405020304" pitchFamily="18" charset="0"/>
              </a:rPr>
              <a:t>. </a:t>
            </a:r>
            <a:endParaRPr lang="en-US" dirty="0">
              <a:latin typeface="Palatino Linotype" panose="02040502050505030304" pitchFamily="18" charset="0"/>
              <a:cs typeface="Times New Roman" panose="02020603050405020304"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Middle ear</a:t>
            </a:r>
            <a:endParaRPr lang="en-US" sz="3500" b="1" dirty="0">
              <a:solidFill>
                <a:srgbClr val="000099"/>
              </a:solidFill>
              <a:latin typeface="Palatino Linotype" pitchFamily="18"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729DC145-21A5-49E7-8BDB-82FD9C3E4018}"/>
              </a:ext>
            </a:extLst>
          </p:cNvPr>
          <p:cNvSpPr>
            <a:spLocks noGrp="1"/>
          </p:cNvSpPr>
          <p:nvPr>
            <p:ph idx="1"/>
          </p:nvPr>
        </p:nvSpPr>
        <p:spPr>
          <a:xfrm>
            <a:off x="332358" y="1250674"/>
            <a:ext cx="11570745" cy="5452275"/>
          </a:xfrm>
        </p:spPr>
        <p:txBody>
          <a:bodyPr>
            <a:normAutofit/>
          </a:bodyPr>
          <a:lstStyle/>
          <a:p>
            <a:pPr>
              <a:buFont typeface="Wingdings" panose="05000000000000000000" pitchFamily="2" charset="2"/>
              <a:buChar char="§"/>
              <a:defRPr/>
            </a:pPr>
            <a:r>
              <a:rPr lang="en-US" sz="2400" b="1">
                <a:latin typeface="Palatino Linotype" panose="02040502050505030304" pitchFamily="18" charset="0"/>
                <a:cs typeface="Times New Roman" pitchFamily="18" charset="0"/>
              </a:rPr>
              <a:t>Preauricular </a:t>
            </a:r>
            <a:r>
              <a:rPr lang="en-US" sz="2400" b="1" smtClean="0">
                <a:latin typeface="Palatino Linotype" panose="02040502050505030304" pitchFamily="18" charset="0"/>
                <a:cs typeface="Times New Roman" pitchFamily="18" charset="0"/>
              </a:rPr>
              <a:t>fistula</a:t>
            </a:r>
          </a:p>
          <a:p>
            <a:pPr>
              <a:buFont typeface="Wingdings" panose="05000000000000000000" pitchFamily="2" charset="2"/>
              <a:buChar char="§"/>
              <a:defRPr/>
            </a:pPr>
            <a:endParaRPr lang="x-none" sz="800">
              <a:latin typeface="Palatino Linotype" panose="02040502050505030304" pitchFamily="18" charset="0"/>
              <a:cs typeface="Times New Roman" pitchFamily="18" charset="0"/>
            </a:endParaRPr>
          </a:p>
          <a:p>
            <a:pPr lvl="1">
              <a:defRPr/>
            </a:pPr>
            <a:r>
              <a:rPr lang="en-US">
                <a:latin typeface="Palatino Linotype" panose="02040502050505030304" pitchFamily="18" charset="0"/>
                <a:cs typeface="Times New Roman" pitchFamily="18" charset="0"/>
              </a:rPr>
              <a:t>Malformation caused by incomplete closure of 1st pharyngeal cleft. </a:t>
            </a:r>
          </a:p>
          <a:p>
            <a:pPr lvl="1">
              <a:defRPr/>
            </a:pPr>
            <a:r>
              <a:rPr lang="en-US">
                <a:latin typeface="Palatino Linotype" panose="02040502050505030304" pitchFamily="18" charset="0"/>
                <a:cs typeface="Times New Roman" pitchFamily="18" charset="0"/>
              </a:rPr>
              <a:t>They are located on the spot where helix is submerged into facial skin..</a:t>
            </a:r>
          </a:p>
          <a:p>
            <a:pPr lvl="1">
              <a:defRPr/>
            </a:pPr>
            <a:r>
              <a:rPr lang="en-US">
                <a:latin typeface="Palatino Linotype" panose="02040502050505030304" pitchFamily="18" charset="0"/>
                <a:cs typeface="Times New Roman" pitchFamily="18" charset="0"/>
              </a:rPr>
              <a:t>Fistulous canal is usually 1-3cm long. </a:t>
            </a:r>
          </a:p>
          <a:p>
            <a:pPr lvl="1">
              <a:defRPr/>
            </a:pPr>
            <a:r>
              <a:rPr lang="en-US">
                <a:latin typeface="Palatino Linotype" panose="02040502050505030304" pitchFamily="18" charset="0"/>
                <a:cs typeface="Times New Roman" pitchFamily="18" charset="0"/>
              </a:rPr>
              <a:t>They are asymptomatic, unless infected. </a:t>
            </a:r>
          </a:p>
          <a:p>
            <a:pPr lvl="1">
              <a:defRPr/>
            </a:pPr>
            <a:r>
              <a:rPr lang="en-US">
                <a:latin typeface="Palatino Linotype" panose="02040502050505030304" pitchFamily="18" charset="0"/>
                <a:cs typeface="Times New Roman" pitchFamily="18" charset="0"/>
              </a:rPr>
              <a:t>Treatment is surgical – complete removal of fistulous canal + antibiotics.</a:t>
            </a:r>
          </a:p>
          <a:p>
            <a:pPr>
              <a:buFont typeface="Wingdings" panose="05000000000000000000" pitchFamily="2" charset="2"/>
              <a:buChar char="§"/>
              <a:defRPr/>
            </a:pPr>
            <a:endParaRPr lang="en-US" sz="2400" b="1" i="1">
              <a:effectLst>
                <a:outerShdw blurRad="38100" dist="38100" dir="2700000" algn="tl">
                  <a:srgbClr val="000000">
                    <a:alpha val="43137"/>
                  </a:srgbClr>
                </a:outerShdw>
              </a:effectLst>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Abnormal development of overabundant formations</a:t>
            </a:r>
            <a:endParaRPr lang="en-US" sz="3500" b="1" dirty="0">
              <a:solidFill>
                <a:schemeClr val="tx1"/>
              </a:solidFill>
              <a:latin typeface="Palatino Linotype" pitchFamily="18" charset="0"/>
            </a:endParaRPr>
          </a:p>
        </p:txBody>
      </p:sp>
      <p:pic>
        <p:nvPicPr>
          <p:cNvPr id="8" name="Picture 2" descr="Neonatal pre-auricular pits/sinuses: Survey of management strategies by  pediatric otolaryngologists">
            <a:extLst>
              <a:ext uri="{FF2B5EF4-FFF2-40B4-BE49-F238E27FC236}">
                <a16:creationId xmlns:a16="http://schemas.microsoft.com/office/drawing/2014/main" xmlns="" id="{C1DC6F33-CD65-4151-814F-280AE398286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8403"/>
          <a:stretch/>
        </p:blipFill>
        <p:spPr bwMode="auto">
          <a:xfrm>
            <a:off x="6711383" y="3991554"/>
            <a:ext cx="4056236" cy="279728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Ð ÐµÐ·ÑÐ»ÑÐ°Ñ ÑÐ»Ð¸ÐºÐ° Ð·Ð° preaurikularne fistule">
            <a:extLst>
              <a:ext uri="{FF2B5EF4-FFF2-40B4-BE49-F238E27FC236}">
                <a16:creationId xmlns:a16="http://schemas.microsoft.com/office/drawing/2014/main" xmlns="" id="{68062809-9F68-4534-8D29-0981A487F9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239" y="3991555"/>
            <a:ext cx="3862289" cy="2797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594757"/>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1">
            <a:extLst>
              <a:ext uri="{FF2B5EF4-FFF2-40B4-BE49-F238E27FC236}">
                <a16:creationId xmlns:a16="http://schemas.microsoft.com/office/drawing/2014/main" xmlns="" id="{EC9E901B-EED3-475D-8869-5510904A1C8F}"/>
              </a:ext>
            </a:extLst>
          </p:cNvPr>
          <p:cNvSpPr>
            <a:spLocks noGrp="1"/>
          </p:cNvSpPr>
          <p:nvPr>
            <p:ph idx="1"/>
          </p:nvPr>
        </p:nvSpPr>
        <p:spPr>
          <a:xfrm>
            <a:off x="345218" y="1267227"/>
            <a:ext cx="11518127" cy="5276696"/>
          </a:xfrm>
        </p:spPr>
        <p:txBody>
          <a:bodyPr>
            <a:normAutofit/>
          </a:bodyPr>
          <a:lstStyle/>
          <a:p>
            <a:pPr eaLnBrk="1" hangingPunct="1">
              <a:buFont typeface="Wingdings" panose="05000000000000000000" pitchFamily="2" charset="2"/>
              <a:buChar char="§"/>
            </a:pPr>
            <a:r>
              <a:rPr lang="en-US" altLang="en-US" sz="2400" b="1" smtClean="0">
                <a:latin typeface="Palatino Linotype" panose="02040502050505030304" pitchFamily="18" charset="0"/>
                <a:cs typeface="Times New Roman" panose="02020603050405020304" pitchFamily="18" charset="0"/>
              </a:rPr>
              <a:t>Isolated</a:t>
            </a:r>
            <a:r>
              <a:rPr lang="en-US" altLang="en-US" sz="2400" smtClean="0">
                <a:latin typeface="Palatino Linotype" panose="02040502050505030304" pitchFamily="18" charset="0"/>
                <a:cs typeface="Times New Roman" panose="02020603050405020304" pitchFamily="18" charset="0"/>
              </a:rPr>
              <a:t> </a:t>
            </a:r>
            <a:r>
              <a:rPr lang="sr-Cyrl-RS" altLang="en-US" sz="2400" smtClean="0">
                <a:latin typeface="Palatino Linotype" panose="02040502050505030304" pitchFamily="18" charset="0"/>
                <a:cs typeface="Times New Roman" panose="02020603050405020304" pitchFamily="18" charset="0"/>
              </a:rPr>
              <a:t>–</a:t>
            </a:r>
            <a:r>
              <a:rPr lang="en-US" altLang="en-US" sz="2400" smtClean="0">
                <a:latin typeface="Palatino Linotype" panose="02040502050505030304" pitchFamily="18" charset="0"/>
                <a:cs typeface="Times New Roman" panose="02020603050405020304" pitchFamily="18" charset="0"/>
              </a:rPr>
              <a:t> only middle ear structures are affected.</a:t>
            </a:r>
          </a:p>
          <a:p>
            <a:pPr eaLnBrk="1" hangingPunct="1">
              <a:buFont typeface="Wingdings" panose="05000000000000000000" pitchFamily="2" charset="2"/>
              <a:buChar char="§"/>
            </a:pPr>
            <a:endParaRPr lang="en-US" altLang="en-US" sz="80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r>
              <a:rPr lang="en-US" altLang="en-US" sz="2400" b="1" smtClean="0">
                <a:latin typeface="Palatino Linotype" panose="02040502050505030304" pitchFamily="18" charset="0"/>
                <a:cs typeface="Times New Roman" panose="02020603050405020304" pitchFamily="18" charset="0"/>
              </a:rPr>
              <a:t>Combined </a:t>
            </a:r>
            <a:r>
              <a:rPr lang="en-US" altLang="en-US" sz="2400" smtClean="0">
                <a:latin typeface="Palatino Linotype" panose="02040502050505030304" pitchFamily="18" charset="0"/>
                <a:cs typeface="Times New Roman" panose="02020603050405020304" pitchFamily="18" charset="0"/>
              </a:rPr>
              <a:t>– Beside middle ear malformations, congenital anomalies of external and rarely inner ear are also present.</a:t>
            </a:r>
          </a:p>
          <a:p>
            <a:pPr eaLnBrk="1" hangingPunct="1">
              <a:buFont typeface="Wingdings" panose="05000000000000000000" pitchFamily="2" charset="2"/>
              <a:buChar char="§"/>
            </a:pPr>
            <a:endParaRPr lang="en-US" altLang="en-US" sz="800" smtClean="0">
              <a:latin typeface="Palatino Linotype" panose="02040502050505030304" pitchFamily="18" charset="0"/>
              <a:cs typeface="Times New Roman" panose="02020603050405020304" pitchFamily="18" charset="0"/>
            </a:endParaRPr>
          </a:p>
          <a:p>
            <a:pPr>
              <a:buFont typeface="Wingdings" panose="05000000000000000000" pitchFamily="2" charset="2"/>
              <a:buChar char="§"/>
            </a:pPr>
            <a:r>
              <a:rPr lang="en-US" altLang="en-US" sz="2400">
                <a:latin typeface="Palatino Linotype" panose="02040502050505030304" pitchFamily="18" charset="0"/>
                <a:cs typeface="Times New Roman" panose="02020603050405020304" pitchFamily="18" charset="0"/>
              </a:rPr>
              <a:t>Minor malformations</a:t>
            </a:r>
          </a:p>
          <a:p>
            <a:pPr lvl="1"/>
            <a:r>
              <a:rPr lang="en-US" altLang="en-US" sz="2000">
                <a:latin typeface="Palatino Linotype" panose="02040502050505030304" pitchFamily="18" charset="0"/>
                <a:cs typeface="Times New Roman" panose="02020603050405020304" pitchFamily="18" charset="0"/>
              </a:rPr>
              <a:t>Only ossicles are affected. </a:t>
            </a:r>
          </a:p>
          <a:p>
            <a:pPr lvl="1"/>
            <a:r>
              <a:rPr lang="en-US" altLang="en-US" sz="2000">
                <a:latin typeface="Palatino Linotype" panose="02040502050505030304" pitchFamily="18" charset="0"/>
                <a:cs typeface="Times New Roman" panose="02020603050405020304" pitchFamily="18" charset="0"/>
              </a:rPr>
              <a:t>Lack of individual auditory ossicles, their underdevelopment, abnormalities of ossicular joints or, </a:t>
            </a:r>
          </a:p>
          <a:p>
            <a:pPr lvl="1"/>
            <a:r>
              <a:rPr lang="en-US" altLang="en-US" sz="2000">
                <a:latin typeface="Palatino Linotype" panose="02040502050505030304" pitchFamily="18" charset="0"/>
                <a:cs typeface="Times New Roman" panose="02020603050405020304" pitchFamily="18" charset="0"/>
              </a:rPr>
              <a:t>Structures of the middle ear are missing (oval or round window, abnormal path of facial nerve</a:t>
            </a:r>
            <a:r>
              <a:rPr lang="en-US" altLang="en-US" sz="2000" smtClean="0">
                <a:latin typeface="Palatino Linotype" panose="02040502050505030304" pitchFamily="18" charset="0"/>
                <a:cs typeface="Times New Roman" panose="02020603050405020304" pitchFamily="18" charset="0"/>
              </a:rPr>
              <a:t>.</a:t>
            </a:r>
          </a:p>
          <a:p>
            <a:pPr lvl="1"/>
            <a:endParaRPr lang="en-US" altLang="en-US" sz="800" smtClean="0">
              <a:latin typeface="Palatino Linotype" panose="02040502050505030304" pitchFamily="18" charset="0"/>
              <a:cs typeface="Times New Roman" panose="02020603050405020304" pitchFamily="18" charset="0"/>
            </a:endParaRPr>
          </a:p>
          <a:p>
            <a:pPr lvl="0">
              <a:buFont typeface="Wingdings" panose="05000000000000000000" pitchFamily="2" charset="2"/>
              <a:buChar char="§"/>
            </a:pPr>
            <a:r>
              <a:rPr lang="en-US" altLang="en-US" sz="2400">
                <a:solidFill>
                  <a:prstClr val="black"/>
                </a:solidFill>
                <a:latin typeface="Palatino Linotype" panose="02040502050505030304" pitchFamily="18" charset="0"/>
                <a:cs typeface="Times New Roman" panose="02020603050405020304" pitchFamily="18" charset="0"/>
              </a:rPr>
              <a:t>Major </a:t>
            </a:r>
            <a:r>
              <a:rPr lang="en-US" altLang="en-US" sz="2400" smtClean="0">
                <a:solidFill>
                  <a:prstClr val="black"/>
                </a:solidFill>
                <a:latin typeface="Palatino Linotype" panose="02040502050505030304" pitchFamily="18" charset="0"/>
                <a:cs typeface="Times New Roman" panose="02020603050405020304" pitchFamily="18" charset="0"/>
              </a:rPr>
              <a:t>malformation</a:t>
            </a:r>
          </a:p>
          <a:p>
            <a:pPr lvl="1"/>
            <a:r>
              <a:rPr lang="en-US" altLang="en-US" sz="2000">
                <a:solidFill>
                  <a:prstClr val="black"/>
                </a:solidFill>
                <a:latin typeface="Palatino Linotype" panose="02040502050505030304" pitchFamily="18" charset="0"/>
                <a:cs typeface="Times New Roman" panose="02020603050405020304" pitchFamily="18" charset="0"/>
              </a:rPr>
              <a:t>Beside middle ear malformation, anomalies of external ear are also present. </a:t>
            </a:r>
            <a:endParaRPr lang="en-US" altLang="en-US" sz="2000" smtClean="0">
              <a:solidFill>
                <a:prstClr val="black"/>
              </a:solidFill>
              <a:latin typeface="Palatino Linotype" panose="02040502050505030304" pitchFamily="18" charset="0"/>
              <a:cs typeface="Times New Roman" panose="02020603050405020304" pitchFamily="18" charset="0"/>
            </a:endParaRPr>
          </a:p>
          <a:p>
            <a:pPr lvl="1"/>
            <a:endParaRPr lang="en-US" altLang="en-US" sz="2000">
              <a:solidFill>
                <a:prstClr val="black"/>
              </a:solidFill>
              <a:latin typeface="Palatino Linotype" panose="02040502050505030304" pitchFamily="18" charset="0"/>
              <a:cs typeface="Times New Roman" panose="02020603050405020304" pitchFamily="18" charset="0"/>
            </a:endParaRPr>
          </a:p>
          <a:p>
            <a:pPr lvl="0">
              <a:buFont typeface="Wingdings" panose="05000000000000000000" pitchFamily="2" charset="2"/>
              <a:buChar char="§"/>
            </a:pPr>
            <a:endParaRPr lang="en-US" altLang="en-US" sz="2400">
              <a:solidFill>
                <a:prstClr val="black"/>
              </a:solidFill>
              <a:latin typeface="Palatino Linotype" panose="02040502050505030304" pitchFamily="18" charset="0"/>
              <a:cs typeface="Times New Roman" panose="02020603050405020304" pitchFamily="18" charset="0"/>
            </a:endParaRPr>
          </a:p>
          <a:p>
            <a:pPr lvl="1"/>
            <a:endParaRPr lang="en-US" altLang="en-US" sz="200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endParaRPr lang="en-US" altLang="en-US" sz="2400">
              <a:latin typeface="Palatino Linotype" panose="02040502050505030304" pitchFamily="18" charset="0"/>
              <a:cs typeface="Times New Roman" panose="02020603050405020304"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Congenital malformations of the middle ear</a:t>
            </a:r>
            <a:endParaRPr lang="en-US" sz="3500" b="1" dirty="0">
              <a:solidFill>
                <a:srgbClr val="000099"/>
              </a:solidFill>
              <a:latin typeface="Palatino Linotype" pitchFamily="18"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Congenital malformations of the middle ear</a:t>
            </a:r>
            <a:endParaRPr lang="en-US" sz="3500" b="1" dirty="0">
              <a:solidFill>
                <a:srgbClr val="000099"/>
              </a:solidFill>
              <a:latin typeface="Palatino Linotype" pitchFamily="18" charset="0"/>
            </a:endParaRPr>
          </a:p>
        </p:txBody>
      </p:sp>
      <p:sp>
        <p:nvSpPr>
          <p:cNvPr id="5" name="Content Placeholder 1">
            <a:extLst>
              <a:ext uri="{FF2B5EF4-FFF2-40B4-BE49-F238E27FC236}">
                <a16:creationId xmlns:a16="http://schemas.microsoft.com/office/drawing/2014/main" xmlns="" id="{EC9E901B-EED3-475D-8869-5510904A1C8F}"/>
              </a:ext>
            </a:extLst>
          </p:cNvPr>
          <p:cNvSpPr txBox="1">
            <a:spLocks/>
          </p:cNvSpPr>
          <p:nvPr/>
        </p:nvSpPr>
        <p:spPr>
          <a:xfrm>
            <a:off x="336936" y="1275178"/>
            <a:ext cx="11518127" cy="527669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anose="05000000000000000000" pitchFamily="2" charset="2"/>
              <a:buChar char="§"/>
            </a:pPr>
            <a:r>
              <a:rPr lang="en-US" altLang="en-US" sz="2400" b="1" smtClean="0">
                <a:latin typeface="Palatino Linotype" panose="02040502050505030304" pitchFamily="18" charset="0"/>
                <a:cs typeface="Times New Roman" panose="02020603050405020304" pitchFamily="18" charset="0"/>
              </a:rPr>
              <a:t>Symptoms:</a:t>
            </a:r>
            <a:r>
              <a:rPr lang="en-US" altLang="en-US" sz="2400" smtClean="0">
                <a:latin typeface="Palatino Linotype" panose="02040502050505030304" pitchFamily="18" charset="0"/>
                <a:cs typeface="Times New Roman" panose="02020603050405020304" pitchFamily="18" charset="0"/>
              </a:rPr>
              <a:t> Asymptomatic</a:t>
            </a:r>
            <a:r>
              <a:rPr lang="en-US" altLang="en-US" sz="2400">
                <a:latin typeface="Palatino Linotype" panose="02040502050505030304" pitchFamily="18" charset="0"/>
                <a:cs typeface="Times New Roman" panose="02020603050405020304" pitchFamily="18" charset="0"/>
              </a:rPr>
              <a:t>, hearing loss, tinnitus.</a:t>
            </a:r>
          </a:p>
          <a:p>
            <a:pPr>
              <a:buFont typeface="Wingdings" panose="05000000000000000000" pitchFamily="2" charset="2"/>
              <a:buChar char="§"/>
            </a:pPr>
            <a:endParaRPr lang="en-US" altLang="en-US" sz="800" smtClean="0">
              <a:latin typeface="Palatino Linotype" panose="02040502050505030304" pitchFamily="18" charset="0"/>
              <a:cs typeface="Times New Roman" panose="02020603050405020304" pitchFamily="18" charset="0"/>
            </a:endParaRPr>
          </a:p>
          <a:p>
            <a:pPr>
              <a:buFont typeface="Wingdings" panose="05000000000000000000" pitchFamily="2" charset="2"/>
              <a:buChar char="§"/>
            </a:pPr>
            <a:r>
              <a:rPr lang="en-US" altLang="en-US" sz="2400" b="1">
                <a:latin typeface="Palatino Linotype" panose="02040502050505030304" pitchFamily="18" charset="0"/>
                <a:cs typeface="Times New Roman" panose="02020603050405020304" pitchFamily="18" charset="0"/>
              </a:rPr>
              <a:t>Diagnosis: </a:t>
            </a:r>
            <a:r>
              <a:rPr lang="en-US" altLang="en-US" sz="2400" smtClean="0">
                <a:latin typeface="Palatino Linotype" panose="02040502050505030304" pitchFamily="18" charset="0"/>
                <a:cs typeface="Times New Roman" panose="02020603050405020304" pitchFamily="18" charset="0"/>
              </a:rPr>
              <a:t>Anamnesis</a:t>
            </a:r>
            <a:r>
              <a:rPr lang="en-US" altLang="en-US" sz="2400">
                <a:latin typeface="Palatino Linotype" panose="02040502050505030304" pitchFamily="18" charset="0"/>
                <a:cs typeface="Times New Roman" panose="02020603050405020304" pitchFamily="18" charset="0"/>
              </a:rPr>
              <a:t>, audiology testing, radiography.</a:t>
            </a:r>
          </a:p>
          <a:p>
            <a:pPr>
              <a:buFont typeface="Wingdings" panose="05000000000000000000" pitchFamily="2" charset="2"/>
              <a:buChar char="§"/>
            </a:pPr>
            <a:endParaRPr lang="en-US" altLang="en-US" sz="800" smtClean="0">
              <a:latin typeface="Palatino Linotype" panose="02040502050505030304" pitchFamily="18" charset="0"/>
              <a:cs typeface="Times New Roman" panose="02020603050405020304" pitchFamily="18" charset="0"/>
            </a:endParaRPr>
          </a:p>
          <a:p>
            <a:pPr>
              <a:buFont typeface="Wingdings" panose="05000000000000000000" pitchFamily="2" charset="2"/>
              <a:buChar char="§"/>
            </a:pPr>
            <a:r>
              <a:rPr lang="en-US" altLang="en-US" sz="2400" b="1">
                <a:latin typeface="Palatino Linotype" panose="02040502050505030304" pitchFamily="18" charset="0"/>
                <a:cs typeface="Times New Roman" panose="02020603050405020304" pitchFamily="18" charset="0"/>
              </a:rPr>
              <a:t>Therapy:</a:t>
            </a:r>
            <a:r>
              <a:rPr lang="en-US" altLang="en-US" sz="2400">
                <a:latin typeface="Palatino Linotype" panose="02040502050505030304" pitchFamily="18" charset="0"/>
                <a:cs typeface="Times New Roman" panose="02020603050405020304" pitchFamily="18" charset="0"/>
              </a:rPr>
              <a:t> </a:t>
            </a:r>
            <a:endParaRPr lang="en-US" altLang="en-US" sz="2400" smtClean="0">
              <a:latin typeface="Palatino Linotype" panose="02040502050505030304" pitchFamily="18" charset="0"/>
              <a:cs typeface="Times New Roman" panose="02020603050405020304" pitchFamily="18" charset="0"/>
            </a:endParaRPr>
          </a:p>
          <a:p>
            <a:pPr lvl="1"/>
            <a:r>
              <a:rPr lang="en-US" altLang="en-US" smtClean="0">
                <a:latin typeface="Palatino Linotype" panose="02040502050505030304" pitchFamily="18" charset="0"/>
                <a:cs typeface="Times New Roman" panose="02020603050405020304" pitchFamily="18" charset="0"/>
              </a:rPr>
              <a:t>Surgical </a:t>
            </a:r>
            <a:r>
              <a:rPr lang="en-US" altLang="en-US">
                <a:latin typeface="Palatino Linotype" panose="02040502050505030304" pitchFamily="18" charset="0"/>
                <a:cs typeface="Times New Roman" panose="02020603050405020304" pitchFamily="18" charset="0"/>
              </a:rPr>
              <a:t>treatment – Reconstruction </a:t>
            </a:r>
            <a:r>
              <a:rPr lang="en-US" altLang="en-US" smtClean="0">
                <a:latin typeface="Palatino Linotype" panose="02040502050505030304" pitchFamily="18" charset="0"/>
                <a:cs typeface="Times New Roman" panose="02020603050405020304" pitchFamily="18" charset="0"/>
              </a:rPr>
              <a:t>of</a:t>
            </a:r>
          </a:p>
          <a:p>
            <a:pPr marL="457200" lvl="1" indent="0">
              <a:buNone/>
            </a:pPr>
            <a:r>
              <a:rPr lang="en-US" altLang="en-US">
                <a:latin typeface="Palatino Linotype" panose="02040502050505030304" pitchFamily="18" charset="0"/>
                <a:cs typeface="Times New Roman" panose="02020603050405020304" pitchFamily="18" charset="0"/>
              </a:rPr>
              <a:t> </a:t>
            </a:r>
            <a:r>
              <a:rPr lang="en-US" altLang="en-US" smtClean="0">
                <a:latin typeface="Palatino Linotype" panose="02040502050505030304" pitchFamily="18" charset="0"/>
                <a:cs typeface="Times New Roman" panose="02020603050405020304" pitchFamily="18" charset="0"/>
              </a:rPr>
              <a:t>  external </a:t>
            </a:r>
            <a:r>
              <a:rPr lang="en-US" altLang="en-US">
                <a:latin typeface="Palatino Linotype" panose="02040502050505030304" pitchFamily="18" charset="0"/>
                <a:cs typeface="Times New Roman" panose="02020603050405020304" pitchFamily="18" charset="0"/>
              </a:rPr>
              <a:t>ear canal and auditory </a:t>
            </a:r>
            <a:r>
              <a:rPr lang="en-US" altLang="en-US" smtClean="0">
                <a:latin typeface="Palatino Linotype" panose="02040502050505030304" pitchFamily="18" charset="0"/>
                <a:cs typeface="Times New Roman" panose="02020603050405020304" pitchFamily="18" charset="0"/>
              </a:rPr>
              <a:t>ossicles</a:t>
            </a:r>
          </a:p>
          <a:p>
            <a:pPr marL="457200" lvl="1" indent="0">
              <a:buNone/>
            </a:pPr>
            <a:r>
              <a:rPr lang="en-US" altLang="en-US">
                <a:latin typeface="Palatino Linotype" panose="02040502050505030304" pitchFamily="18" charset="0"/>
                <a:cs typeface="Times New Roman" panose="02020603050405020304" pitchFamily="18" charset="0"/>
              </a:rPr>
              <a:t> </a:t>
            </a:r>
            <a:r>
              <a:rPr lang="en-US" altLang="en-US" smtClean="0">
                <a:latin typeface="Palatino Linotype" panose="02040502050505030304" pitchFamily="18" charset="0"/>
                <a:cs typeface="Times New Roman" panose="02020603050405020304" pitchFamily="18" charset="0"/>
              </a:rPr>
              <a:t>  </a:t>
            </a:r>
            <a:r>
              <a:rPr lang="en-US" altLang="en-US">
                <a:latin typeface="Palatino Linotype" panose="02040502050505030304" pitchFamily="18" charset="0"/>
                <a:cs typeface="Times New Roman" panose="02020603050405020304" pitchFamily="18" charset="0"/>
              </a:rPr>
              <a:t>(before school-age).</a:t>
            </a:r>
          </a:p>
          <a:p>
            <a:pPr lvl="1"/>
            <a:r>
              <a:rPr lang="en-US" altLang="en-US">
                <a:latin typeface="Palatino Linotype" panose="02040502050505030304" pitchFamily="18" charset="0"/>
                <a:cs typeface="Times New Roman" panose="02020603050405020304" pitchFamily="18" charset="0"/>
              </a:rPr>
              <a:t>In case of bilateral anomalies early </a:t>
            </a:r>
            <a:r>
              <a:rPr lang="en-US" altLang="en-US" smtClean="0">
                <a:latin typeface="Palatino Linotype" panose="02040502050505030304" pitchFamily="18" charset="0"/>
                <a:cs typeface="Times New Roman" panose="02020603050405020304" pitchFamily="18" charset="0"/>
              </a:rPr>
              <a:t>auditory</a:t>
            </a:r>
          </a:p>
          <a:p>
            <a:pPr marL="457200" lvl="1" indent="0">
              <a:buNone/>
            </a:pPr>
            <a:r>
              <a:rPr lang="en-US" altLang="en-US" smtClean="0">
                <a:latin typeface="Palatino Linotype" panose="02040502050505030304" pitchFamily="18" charset="0"/>
                <a:cs typeface="Times New Roman" panose="02020603050405020304" pitchFamily="18" charset="0"/>
              </a:rPr>
              <a:t>   rehabilitation </a:t>
            </a:r>
            <a:r>
              <a:rPr lang="en-US" altLang="en-US">
                <a:latin typeface="Palatino Linotype" panose="02040502050505030304" pitchFamily="18" charset="0"/>
                <a:cs typeface="Times New Roman" panose="02020603050405020304" pitchFamily="18" charset="0"/>
              </a:rPr>
              <a:t>using hearing aid is a necessity (around 3rd month), to stimulate </a:t>
            </a:r>
            <a:r>
              <a:rPr lang="en-US" altLang="en-US" smtClean="0">
                <a:latin typeface="Palatino Linotype" panose="02040502050505030304" pitchFamily="18" charset="0"/>
                <a:cs typeface="Times New Roman" panose="02020603050405020304" pitchFamily="18" charset="0"/>
              </a:rPr>
              <a:t>  </a:t>
            </a:r>
          </a:p>
          <a:p>
            <a:pPr marL="457200" lvl="1" indent="0">
              <a:buNone/>
            </a:pPr>
            <a:r>
              <a:rPr lang="en-US" altLang="en-US">
                <a:latin typeface="Palatino Linotype" panose="02040502050505030304" pitchFamily="18" charset="0"/>
                <a:cs typeface="Times New Roman" panose="02020603050405020304" pitchFamily="18" charset="0"/>
              </a:rPr>
              <a:t> </a:t>
            </a:r>
            <a:r>
              <a:rPr lang="en-US" altLang="en-US" smtClean="0">
                <a:latin typeface="Palatino Linotype" panose="02040502050505030304" pitchFamily="18" charset="0"/>
                <a:cs typeface="Times New Roman" panose="02020603050405020304" pitchFamily="18" charset="0"/>
              </a:rPr>
              <a:t>  development </a:t>
            </a:r>
            <a:r>
              <a:rPr lang="en-US" altLang="en-US">
                <a:latin typeface="Palatino Linotype" panose="02040502050505030304" pitchFamily="18" charset="0"/>
                <a:cs typeface="Times New Roman" panose="02020603050405020304" pitchFamily="18" charset="0"/>
              </a:rPr>
              <a:t>of the speech.</a:t>
            </a:r>
          </a:p>
          <a:p>
            <a:pPr lvl="1"/>
            <a:r>
              <a:rPr lang="en-US" altLang="en-US">
                <a:latin typeface="Palatino Linotype" panose="02040502050505030304" pitchFamily="18" charset="0"/>
                <a:cs typeface="Times New Roman" panose="02020603050405020304" pitchFamily="18" charset="0"/>
              </a:rPr>
              <a:t>Surgery on one of the malformed ears is performed after 4th year of life. </a:t>
            </a:r>
          </a:p>
          <a:p>
            <a:pPr lvl="1">
              <a:buFont typeface="Wingdings" panose="05000000000000000000" pitchFamily="2" charset="2"/>
              <a:buChar char="§"/>
            </a:pPr>
            <a:endParaRPr lang="en-US" altLang="en-US" sz="2000">
              <a:latin typeface="Palatino Linotype" panose="02040502050505030304" pitchFamily="18" charset="0"/>
              <a:cs typeface="Times New Roman" panose="02020603050405020304" pitchFamily="18" charset="0"/>
            </a:endParaRPr>
          </a:p>
          <a:p>
            <a:pPr>
              <a:buFont typeface="Wingdings" panose="05000000000000000000" pitchFamily="2" charset="2"/>
              <a:buChar char="§"/>
            </a:pPr>
            <a:endParaRPr lang="en-US" altLang="en-US" sz="2400" smtClean="0">
              <a:latin typeface="Palatino Linotype" panose="02040502050505030304" pitchFamily="18" charset="0"/>
              <a:cs typeface="Times New Roman" panose="02020603050405020304" pitchFamily="18" charset="0"/>
            </a:endParaRPr>
          </a:p>
        </p:txBody>
      </p:sp>
      <p:pic>
        <p:nvPicPr>
          <p:cNvPr id="8" name="Picture 2">
            <a:extLst>
              <a:ext uri="{FF2B5EF4-FFF2-40B4-BE49-F238E27FC236}">
                <a16:creationId xmlns:a16="http://schemas.microsoft.com/office/drawing/2014/main" xmlns="" id="{22509C3E-5D52-415D-B554-73A3C6725546}"/>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l="4651" t="9570" b="4288"/>
          <a:stretch>
            <a:fillRect/>
          </a:stretch>
        </p:blipFill>
        <p:spPr>
          <a:xfrm>
            <a:off x="7180027" y="2442021"/>
            <a:ext cx="4942177" cy="2169736"/>
          </a:xfrm>
          <a:noFill/>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1">
            <a:extLst>
              <a:ext uri="{FF2B5EF4-FFF2-40B4-BE49-F238E27FC236}">
                <a16:creationId xmlns:a16="http://schemas.microsoft.com/office/drawing/2014/main" xmlns="" id="{34D62DCA-40E9-416F-886F-5004306228A8}"/>
              </a:ext>
            </a:extLst>
          </p:cNvPr>
          <p:cNvSpPr>
            <a:spLocks noGrp="1"/>
          </p:cNvSpPr>
          <p:nvPr>
            <p:ph idx="1"/>
          </p:nvPr>
        </p:nvSpPr>
        <p:spPr>
          <a:xfrm>
            <a:off x="344674" y="1543184"/>
            <a:ext cx="10515599" cy="3991407"/>
          </a:xfrm>
        </p:spPr>
        <p:txBody>
          <a:bodyPr>
            <a:normAutofit/>
          </a:bodyPr>
          <a:lstStyle/>
          <a:p>
            <a:pPr eaLnBrk="1" hangingPunct="1">
              <a:buFont typeface="Wingdings" panose="05000000000000000000" pitchFamily="2" charset="2"/>
              <a:buChar char="§"/>
            </a:pPr>
            <a:r>
              <a:rPr lang="en-US" altLang="en-US" sz="2400" b="1" dirty="0" smtClean="0">
                <a:latin typeface="Palatino Linotype" panose="02040502050505030304" pitchFamily="18" charset="0"/>
                <a:cs typeface="Times New Roman" panose="02020603050405020304" pitchFamily="18" charset="0"/>
              </a:rPr>
              <a:t>Isolated – </a:t>
            </a:r>
            <a:r>
              <a:rPr lang="en-US" altLang="en-US" sz="2400" dirty="0" smtClean="0">
                <a:latin typeface="Palatino Linotype" panose="02040502050505030304" pitchFamily="18" charset="0"/>
                <a:cs typeface="Times New Roman" panose="02020603050405020304" pitchFamily="18" charset="0"/>
              </a:rPr>
              <a:t>Parts of membranous or bony labyrinth are </a:t>
            </a:r>
            <a:r>
              <a:rPr lang="en-US" altLang="en-US" sz="2400" smtClean="0">
                <a:latin typeface="Palatino Linotype" panose="02040502050505030304" pitchFamily="18" charset="0"/>
                <a:cs typeface="Times New Roman" panose="02020603050405020304" pitchFamily="18" charset="0"/>
              </a:rPr>
              <a:t>affected.</a:t>
            </a:r>
          </a:p>
          <a:p>
            <a:pPr eaLnBrk="1" hangingPunct="1">
              <a:buFont typeface="Wingdings" panose="05000000000000000000" pitchFamily="2" charset="2"/>
              <a:buChar char="§"/>
            </a:pPr>
            <a:endParaRPr lang="en-US" altLang="en-US" sz="800" dirty="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r>
              <a:rPr lang="en-US" altLang="en-US" sz="2400" b="1" dirty="0" smtClean="0">
                <a:latin typeface="Palatino Linotype" panose="02040502050505030304" pitchFamily="18" charset="0"/>
                <a:cs typeface="Times New Roman" panose="02020603050405020304" pitchFamily="18" charset="0"/>
              </a:rPr>
              <a:t>Combined  </a:t>
            </a:r>
            <a:r>
              <a:rPr lang="en-US" altLang="en-US" sz="2400" dirty="0">
                <a:latin typeface="Palatino Linotype" panose="02040502050505030304" pitchFamily="18" charset="0"/>
                <a:cs typeface="Times New Roman" panose="02020603050405020304" pitchFamily="18" charset="0"/>
              </a:rPr>
              <a:t>- </a:t>
            </a:r>
            <a:r>
              <a:rPr lang="en-US" altLang="en-US" sz="2400" dirty="0" smtClean="0">
                <a:latin typeface="Palatino Linotype" panose="02040502050505030304" pitchFamily="18" charset="0"/>
                <a:cs typeface="Times New Roman" panose="02020603050405020304" pitchFamily="18" charset="0"/>
              </a:rPr>
              <a:t>Present together with external or middle ear anomalies or different developmental disorders of head and face</a:t>
            </a:r>
            <a:r>
              <a:rPr lang="en-US" altLang="en-US" sz="2400" smtClean="0">
                <a:latin typeface="Palatino Linotype" panose="02040502050505030304" pitchFamily="18" charset="0"/>
                <a:cs typeface="Times New Roman" panose="02020603050405020304" pitchFamily="18" charset="0"/>
              </a:rPr>
              <a:t>. </a:t>
            </a:r>
          </a:p>
          <a:p>
            <a:pPr eaLnBrk="1" hangingPunct="1">
              <a:buFont typeface="Wingdings" panose="05000000000000000000" pitchFamily="2" charset="2"/>
              <a:buChar char="§"/>
            </a:pPr>
            <a:endParaRPr lang="en-US" altLang="en-US" sz="800" dirty="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r>
              <a:rPr lang="en-US" altLang="en-US" sz="2400" dirty="0" smtClean="0">
                <a:latin typeface="Palatino Linotype" panose="02040502050505030304" pitchFamily="18" charset="0"/>
                <a:cs typeface="Times New Roman" panose="02020603050405020304" pitchFamily="18" charset="0"/>
              </a:rPr>
              <a:t>Inner ear </a:t>
            </a:r>
            <a:r>
              <a:rPr lang="en-US" altLang="en-US" sz="2400" dirty="0" err="1" smtClean="0">
                <a:latin typeface="Palatino Linotype" panose="02040502050505030304" pitchFamily="18" charset="0"/>
                <a:cs typeface="Times New Roman" panose="02020603050405020304" pitchFamily="18" charset="0"/>
              </a:rPr>
              <a:t>dysplasias</a:t>
            </a:r>
            <a:r>
              <a:rPr lang="en-US" altLang="en-US" sz="2400" dirty="0" smtClean="0">
                <a:latin typeface="Palatino Linotype" panose="02040502050505030304" pitchFamily="18" charset="0"/>
                <a:cs typeface="Times New Roman" panose="02020603050405020304" pitchFamily="18" charset="0"/>
              </a:rPr>
              <a:t> are defined as incomplete or aberrant development of inner ear structures, most often as a consequence of chromosomal </a:t>
            </a:r>
            <a:r>
              <a:rPr lang="en-US" altLang="en-US" sz="2400" smtClean="0">
                <a:latin typeface="Palatino Linotype" panose="02040502050505030304" pitchFamily="18" charset="0"/>
                <a:cs typeface="Times New Roman" panose="02020603050405020304" pitchFamily="18" charset="0"/>
              </a:rPr>
              <a:t>aberrations</a:t>
            </a:r>
            <a:r>
              <a:rPr lang="en-US" altLang="en-US" sz="2400" b="1" smtClean="0">
                <a:latin typeface="Palatino Linotype" panose="02040502050505030304" pitchFamily="18" charset="0"/>
                <a:cs typeface="Times New Roman" panose="02020603050405020304" pitchFamily="18" charset="0"/>
              </a:rPr>
              <a:t>.</a:t>
            </a:r>
          </a:p>
          <a:p>
            <a:pPr eaLnBrk="1" hangingPunct="1">
              <a:buFont typeface="Wingdings" panose="05000000000000000000" pitchFamily="2" charset="2"/>
              <a:buChar char="§"/>
            </a:pPr>
            <a:endParaRPr lang="en-US" altLang="en-US" sz="800" b="1" dirty="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r>
              <a:rPr lang="en-US" altLang="en-US" sz="2400" dirty="0" err="1" smtClean="0">
                <a:latin typeface="Palatino Linotype" panose="02040502050505030304" pitchFamily="18" charset="0"/>
                <a:cs typeface="Times New Roman" panose="02020603050405020304" pitchFamily="18" charset="0"/>
              </a:rPr>
              <a:t>Pатau</a:t>
            </a:r>
            <a:r>
              <a:rPr lang="en-US" altLang="en-US" sz="2400" dirty="0" smtClean="0">
                <a:latin typeface="Palatino Linotype" panose="02040502050505030304" pitchFamily="18" charset="0"/>
                <a:cs typeface="Times New Roman" panose="02020603050405020304" pitchFamily="18" charset="0"/>
              </a:rPr>
              <a:t> </a:t>
            </a:r>
            <a:r>
              <a:rPr lang="sr-Latn-RS" altLang="en-US" sz="2400" dirty="0">
                <a:latin typeface="Palatino Linotype" panose="02040502050505030304" pitchFamily="18" charset="0"/>
                <a:cs typeface="Times New Roman" panose="02020603050405020304" pitchFamily="18" charset="0"/>
              </a:rPr>
              <a:t>S</a:t>
            </a:r>
            <a:r>
              <a:rPr lang="en-US" altLang="en-US" sz="2400" dirty="0">
                <a:latin typeface="Palatino Linotype" panose="02040502050505030304" pitchFamily="18" charset="0"/>
                <a:cs typeface="Times New Roman" panose="02020603050405020304" pitchFamily="18" charset="0"/>
              </a:rPr>
              <a:t>y </a:t>
            </a:r>
            <a:r>
              <a:rPr lang="en-US" altLang="en-US" sz="2400" dirty="0" smtClean="0">
                <a:latin typeface="Palatino Linotype" panose="02040502050505030304" pitchFamily="18" charset="0"/>
                <a:cs typeface="Times New Roman" panose="02020603050405020304" pitchFamily="18" charset="0"/>
              </a:rPr>
              <a:t>(trisomy 13), </a:t>
            </a:r>
            <a:r>
              <a:rPr lang="en-US" altLang="en-US" sz="2400" dirty="0" err="1">
                <a:latin typeface="Palatino Linotype" panose="02040502050505030304" pitchFamily="18" charset="0"/>
                <a:cs typeface="Times New Roman" panose="02020603050405020304" pitchFamily="18" charset="0"/>
              </a:rPr>
              <a:t>Mondiny</a:t>
            </a:r>
            <a:r>
              <a:rPr lang="en-US" altLang="en-US" sz="2400" dirty="0">
                <a:latin typeface="Palatino Linotype" panose="02040502050505030304" pitchFamily="18" charset="0"/>
                <a:cs typeface="Times New Roman" panose="02020603050405020304" pitchFamily="18" charset="0"/>
              </a:rPr>
              <a:t> </a:t>
            </a:r>
            <a:r>
              <a:rPr lang="sr-Latn-RS" altLang="en-US" sz="2400" dirty="0">
                <a:latin typeface="Palatino Linotype" panose="02040502050505030304" pitchFamily="18" charset="0"/>
                <a:cs typeface="Times New Roman" panose="02020603050405020304" pitchFamily="18" charset="0"/>
              </a:rPr>
              <a:t>S</a:t>
            </a:r>
            <a:r>
              <a:rPr lang="en-US" altLang="en-US" sz="2400" dirty="0">
                <a:latin typeface="Palatino Linotype" panose="02040502050505030304" pitchFamily="18" charset="0"/>
                <a:cs typeface="Times New Roman" panose="02020603050405020304" pitchFamily="18" charset="0"/>
              </a:rPr>
              <a:t>y, </a:t>
            </a:r>
            <a:r>
              <a:rPr lang="en-US" altLang="en-US" sz="2400" dirty="0" smtClean="0">
                <a:latin typeface="Palatino Linotype" panose="02040502050505030304" pitchFamily="18" charset="0"/>
                <a:cs typeface="Times New Roman" panose="02020603050405020304" pitchFamily="18" charset="0"/>
              </a:rPr>
              <a:t>Down </a:t>
            </a:r>
            <a:r>
              <a:rPr lang="sr-Latn-RS" altLang="en-US" sz="2400" dirty="0">
                <a:latin typeface="Palatino Linotype" panose="02040502050505030304" pitchFamily="18" charset="0"/>
                <a:cs typeface="Times New Roman" panose="02020603050405020304" pitchFamily="18" charset="0"/>
              </a:rPr>
              <a:t>S</a:t>
            </a:r>
            <a:r>
              <a:rPr lang="en-US" altLang="en-US" sz="2400" dirty="0">
                <a:latin typeface="Palatino Linotype" panose="02040502050505030304" pitchFamily="18" charset="0"/>
                <a:cs typeface="Times New Roman" panose="02020603050405020304" pitchFamily="18" charset="0"/>
              </a:rPr>
              <a:t>y </a:t>
            </a:r>
            <a:r>
              <a:rPr lang="en-US" altLang="en-US" sz="2400" dirty="0" smtClean="0">
                <a:latin typeface="Palatino Linotype" panose="02040502050505030304" pitchFamily="18" charset="0"/>
                <a:cs typeface="Times New Roman" panose="02020603050405020304" pitchFamily="18" charset="0"/>
              </a:rPr>
              <a:t>(trisomy 18).  </a:t>
            </a:r>
            <a:endParaRPr lang="en-US" altLang="en-US" sz="2400" dirty="0">
              <a:latin typeface="Palatino Linotype" panose="02040502050505030304" pitchFamily="18" charset="0"/>
              <a:cs typeface="Times New Roman" panose="02020603050405020304" pitchFamily="18" charset="0"/>
            </a:endParaRPr>
          </a:p>
          <a:p>
            <a:pPr eaLnBrk="1" hangingPunct="1">
              <a:buFont typeface="Wingdings" panose="05000000000000000000" pitchFamily="2" charset="2"/>
              <a:buChar char="§"/>
            </a:pPr>
            <a:endParaRPr lang="en-US" altLang="en-US" sz="2400" dirty="0">
              <a:latin typeface="Palatino Linotype" panose="02040502050505030304"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Congenital malformations of the </a:t>
            </a:r>
            <a:r>
              <a:rPr lang="en-US" sz="3500" b="1" smtClean="0">
                <a:solidFill>
                  <a:srgbClr val="000099"/>
                </a:solidFill>
                <a:latin typeface="Palatino Linotype" pitchFamily="18" charset="0"/>
              </a:rPr>
              <a:t>inner </a:t>
            </a:r>
            <a:r>
              <a:rPr lang="en-US" sz="3500" b="1">
                <a:solidFill>
                  <a:srgbClr val="000099"/>
                </a:solidFill>
                <a:latin typeface="Palatino Linotype" pitchFamily="18" charset="0"/>
              </a:rPr>
              <a:t>ear</a:t>
            </a:r>
            <a:endParaRPr lang="en-US" sz="3500" b="1" dirty="0">
              <a:solidFill>
                <a:srgbClr val="000099"/>
              </a:solidFill>
              <a:latin typeface="Palatino Linotype" pitchFamily="18"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660123"/>
            <a:ext cx="9144000" cy="2388093"/>
          </a:xfrm>
        </p:spPr>
        <p:txBody>
          <a:bodyPr>
            <a:noAutofit/>
          </a:bodyPr>
          <a:lstStyle/>
          <a:p>
            <a:pPr>
              <a:defRPr/>
            </a:pPr>
            <a:r>
              <a:rPr lang="en-US" sz="5400" b="1" dirty="0">
                <a:latin typeface="Times New Roman" pitchFamily="18" charset="0"/>
                <a:cs typeface="Times New Roman" pitchFamily="18" charset="0"/>
              </a:rPr>
              <a:t>Inflammation of </a:t>
            </a:r>
            <a:r>
              <a:rPr lang="en-US" sz="5400" b="1" dirty="0" smtClean="0">
                <a:latin typeface="Times New Roman" pitchFamily="18" charset="0"/>
                <a:cs typeface="Times New Roman" pitchFamily="18" charset="0"/>
              </a:rPr>
              <a:t>the auricle </a:t>
            </a:r>
            <a:r>
              <a:rPr lang="en-US" sz="5400" b="1" dirty="0">
                <a:latin typeface="Times New Roman" pitchFamily="18" charset="0"/>
                <a:cs typeface="Times New Roman" pitchFamily="18" charset="0"/>
              </a:rPr>
              <a:t>and external ear canal</a:t>
            </a:r>
          </a:p>
        </p:txBody>
      </p:sp>
    </p:spTree>
    <p:extLst>
      <p:ext uri="{BB962C8B-B14F-4D97-AF65-F5344CB8AC3E}">
        <p14:creationId xmlns:p14="http://schemas.microsoft.com/office/powerpoint/2010/main" val="3707107153"/>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0"/>
            <a:ext cx="12192000" cy="1066800"/>
          </a:xfrm>
          <a:prstGeom prst="rect">
            <a:avLst/>
          </a:prstGeom>
          <a:gradFill>
            <a:gsLst>
              <a:gs pos="0">
                <a:srgbClr val="183457">
                  <a:lumMod val="75000"/>
                </a:srgbClr>
              </a:gs>
              <a:gs pos="50000">
                <a:schemeClr val="accent1">
                  <a:lumMod val="75000"/>
                  <a:shade val="67500"/>
                  <a:satMod val="115000"/>
                </a:schemeClr>
              </a:gs>
              <a:gs pos="100000">
                <a:schemeClr val="accent1">
                  <a:lumMod val="75000"/>
                  <a:shade val="100000"/>
                  <a:satMod val="115000"/>
                </a:schemeClr>
              </a:gs>
            </a:gsLst>
            <a:lin ang="0" scaled="1"/>
          </a:grad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prstClr val="white"/>
                </a:solidFill>
                <a:latin typeface="Palatino Linotype" pitchFamily="18" charset="0"/>
              </a:rPr>
              <a:t>Inflammation of the external ear</a:t>
            </a:r>
          </a:p>
        </p:txBody>
      </p:sp>
      <p:sp>
        <p:nvSpPr>
          <p:cNvPr id="7" name="Rectangle 6"/>
          <p:cNvSpPr/>
          <p:nvPr/>
        </p:nvSpPr>
        <p:spPr>
          <a:xfrm>
            <a:off x="228600" y="1295400"/>
            <a:ext cx="8839200" cy="5509200"/>
          </a:xfrm>
          <a:prstGeom prst="rect">
            <a:avLst/>
          </a:prstGeom>
        </p:spPr>
        <p:txBody>
          <a:bodyPr wrap="square">
            <a:spAutoFit/>
          </a:bodyPr>
          <a:lstStyle/>
          <a:p>
            <a:pPr marL="285750" lvl="0" indent="-285750">
              <a:buFont typeface="Wingdings" panose="05000000000000000000" pitchFamily="2" charset="2"/>
              <a:buChar char="§"/>
            </a:pPr>
            <a:endParaRPr lang="sr-Cyrl-RS" sz="2400" smtClean="0">
              <a:latin typeface="Palatino Linotype" pitchFamily="18" charset="0"/>
            </a:endParaRPr>
          </a:p>
          <a:p>
            <a:pPr marL="285750" lvl="0" indent="-285750">
              <a:buFont typeface="Wingdings" panose="05000000000000000000" pitchFamily="2" charset="2"/>
              <a:buChar char="§"/>
            </a:pPr>
            <a:endParaRPr lang="sr-Cyrl-RS" sz="2400" smtClean="0">
              <a:latin typeface="Palatino Linotype" pitchFamily="18" charset="0"/>
            </a:endParaRPr>
          </a:p>
          <a:p>
            <a:pPr marL="285750" lvl="0" indent="-285750">
              <a:buFont typeface="Wingdings" panose="05000000000000000000" pitchFamily="2" charset="2"/>
              <a:buChar char="§"/>
            </a:pPr>
            <a:endParaRPr lang="sr-Cyrl-RS" sz="2400">
              <a:latin typeface="Palatino Linotype" pitchFamily="18" charset="0"/>
            </a:endParaRPr>
          </a:p>
          <a:p>
            <a:pPr marL="285750" lvl="0" indent="-285750">
              <a:buFont typeface="Wingdings" panose="05000000000000000000" pitchFamily="2" charset="2"/>
              <a:buChar char="§"/>
            </a:pPr>
            <a:endParaRPr lang="sr-Cyrl-RS" sz="2400" smtClean="0">
              <a:latin typeface="Palatino Linotype" pitchFamily="18" charset="0"/>
            </a:endParaRPr>
          </a:p>
          <a:p>
            <a:pPr marL="285750" lvl="0" indent="-285750">
              <a:buFont typeface="Wingdings" panose="05000000000000000000" pitchFamily="2" charset="2"/>
              <a:buChar char="§"/>
            </a:pPr>
            <a:endParaRPr lang="sr-Cyrl-RS" sz="2400">
              <a:latin typeface="Palatino Linotype" pitchFamily="18" charset="0"/>
            </a:endParaRPr>
          </a:p>
          <a:p>
            <a:pPr marL="285750" lvl="0" indent="-285750">
              <a:buFont typeface="Wingdings" panose="05000000000000000000" pitchFamily="2" charset="2"/>
              <a:buChar char="§"/>
            </a:pPr>
            <a:r>
              <a:rPr lang="en-US" sz="2400" smtClean="0">
                <a:latin typeface="Palatino Linotype" pitchFamily="18" charset="0"/>
              </a:rPr>
              <a:t>Inflammation of the external ear can be divided into</a:t>
            </a:r>
            <a:r>
              <a:rPr lang="sr-Cyrl-RS" sz="2400" smtClean="0">
                <a:latin typeface="Palatino Linotype" pitchFamily="18" charset="0"/>
              </a:rPr>
              <a:t>:</a:t>
            </a:r>
          </a:p>
          <a:p>
            <a:pPr marL="285750" lvl="0" indent="-285750">
              <a:buFont typeface="Wingdings" panose="05000000000000000000" pitchFamily="2" charset="2"/>
              <a:buChar char="§"/>
            </a:pPr>
            <a:endParaRPr lang="sr-Cyrl-RS" sz="800" smtClean="0">
              <a:latin typeface="Palatino Linotype" pitchFamily="18" charset="0"/>
            </a:endParaRPr>
          </a:p>
          <a:p>
            <a:pPr marL="800100" lvl="1" indent="-342900">
              <a:buFont typeface="Arial" panose="020B0604020202020204" pitchFamily="34" charset="0"/>
              <a:buChar char="•"/>
            </a:pPr>
            <a:r>
              <a:rPr lang="en-US" sz="2400" smtClean="0">
                <a:latin typeface="Palatino Linotype" pitchFamily="18" charset="0"/>
              </a:rPr>
              <a:t>Inflammation of the auricle</a:t>
            </a:r>
            <a:endParaRPr lang="sr-Cyrl-RS" sz="2400" smtClean="0">
              <a:latin typeface="Palatino Linotype" pitchFamily="18" charset="0"/>
            </a:endParaRPr>
          </a:p>
          <a:p>
            <a:pPr marL="800100" lvl="1" indent="-342900">
              <a:buFont typeface="Arial" panose="020B0604020202020204" pitchFamily="34" charset="0"/>
              <a:buChar char="•"/>
            </a:pPr>
            <a:endParaRPr lang="sr-Cyrl-RS" sz="800" smtClean="0">
              <a:latin typeface="Palatino Linotype" pitchFamily="18" charset="0"/>
            </a:endParaRPr>
          </a:p>
          <a:p>
            <a:pPr marL="800100" lvl="1" indent="-342900">
              <a:buFont typeface="Arial" panose="020B0604020202020204" pitchFamily="34" charset="0"/>
              <a:buChar char="•"/>
            </a:pPr>
            <a:r>
              <a:rPr lang="en-US" sz="2400" smtClean="0">
                <a:latin typeface="Palatino Linotype" pitchFamily="18" charset="0"/>
              </a:rPr>
              <a:t>Inflammation of the external ear canal</a:t>
            </a:r>
            <a:endParaRPr lang="sr-Cyrl-RS" sz="2400" smtClean="0">
              <a:latin typeface="Palatino Linotype" pitchFamily="18" charset="0"/>
            </a:endParaRPr>
          </a:p>
          <a:p>
            <a:pPr marL="800100" lvl="1" indent="-342900">
              <a:buFont typeface="Arial" panose="020B0604020202020204" pitchFamily="34" charset="0"/>
              <a:buChar char="•"/>
            </a:pPr>
            <a:endParaRPr lang="sr-Cyrl-RS" sz="2400" smtClean="0">
              <a:latin typeface="Palatino Linotype" pitchFamily="18" charset="0"/>
            </a:endParaRPr>
          </a:p>
          <a:p>
            <a:pPr lvl="1"/>
            <a:endParaRPr lang="sr-Cyrl-RS" sz="2400">
              <a:latin typeface="Palatino Linotype" pitchFamily="18" charset="0"/>
            </a:endParaRPr>
          </a:p>
          <a:p>
            <a:pPr marL="800100" lvl="1" indent="-342900">
              <a:buFont typeface="Arial" panose="020B0604020202020204" pitchFamily="34" charset="0"/>
              <a:buChar char="•"/>
            </a:pPr>
            <a:endParaRPr lang="sr-Cyrl-RS" sz="2400" dirty="0">
              <a:latin typeface="Palatino Linotype" pitchFamily="18" charset="0"/>
            </a:endParaRPr>
          </a:p>
          <a:p>
            <a:pPr marL="285750" lvl="0" indent="-285750">
              <a:buFont typeface="Wingdings" panose="05000000000000000000" pitchFamily="2" charset="2"/>
              <a:buChar char="§"/>
            </a:pPr>
            <a:endParaRPr lang="sr-Cyrl-RS" sz="2400" smtClean="0">
              <a:solidFill>
                <a:prstClr val="black"/>
              </a:solidFill>
              <a:latin typeface="Palatino Linotype" pitchFamily="18" charset="0"/>
            </a:endParaRPr>
          </a:p>
          <a:p>
            <a:pPr marL="800100" lvl="1" indent="-342900">
              <a:buFont typeface="Arial" panose="020B0604020202020204" pitchFamily="34" charset="0"/>
              <a:buChar char="•"/>
            </a:pPr>
            <a:endParaRPr lang="sr-Cyrl-RS" sz="2400" dirty="0">
              <a:latin typeface="Palatino Linotype" pitchFamily="18" charset="0"/>
            </a:endParaRPr>
          </a:p>
          <a:p>
            <a:pPr marL="800100" lvl="1" indent="-342900">
              <a:buFont typeface="Wingdings" panose="05000000000000000000" pitchFamily="2" charset="2"/>
              <a:buChar char="§"/>
            </a:pPr>
            <a:endParaRPr lang="sr-Cyrl-RS" sz="2400">
              <a:latin typeface="Palatino Linotype" pitchFamily="18" charset="0"/>
            </a:endParaRPr>
          </a:p>
        </p:txBody>
      </p:sp>
    </p:spTree>
    <p:extLst>
      <p:ext uri="{BB962C8B-B14F-4D97-AF65-F5344CB8AC3E}">
        <p14:creationId xmlns:p14="http://schemas.microsoft.com/office/powerpoint/2010/main" val="1789670440"/>
      </p:ext>
    </p:extLst>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28600" y="1295400"/>
            <a:ext cx="8839200" cy="4524315"/>
          </a:xfrm>
          <a:prstGeom prst="rect">
            <a:avLst/>
          </a:prstGeom>
        </p:spPr>
        <p:txBody>
          <a:bodyPr wrap="square">
            <a:spAutoFit/>
          </a:bodyPr>
          <a:lstStyle/>
          <a:p>
            <a:pPr marL="285750" lvl="0" indent="-285750">
              <a:buFont typeface="Wingdings" panose="05000000000000000000" pitchFamily="2" charset="2"/>
              <a:buChar char="§"/>
            </a:pPr>
            <a:endParaRPr lang="sr-Cyrl-RS" sz="2400" smtClean="0">
              <a:latin typeface="Palatino Linotype" pitchFamily="18" charset="0"/>
            </a:endParaRPr>
          </a:p>
          <a:p>
            <a:pPr marL="285750" lvl="0" indent="-285750">
              <a:buFont typeface="Wingdings" panose="05000000000000000000" pitchFamily="2" charset="2"/>
              <a:buChar char="§"/>
            </a:pPr>
            <a:endParaRPr lang="sr-Cyrl-RS" sz="2400">
              <a:latin typeface="Palatino Linotype" pitchFamily="18" charset="0"/>
            </a:endParaRPr>
          </a:p>
          <a:p>
            <a:pPr marL="285750" lvl="0" indent="-285750">
              <a:buFont typeface="Wingdings" panose="05000000000000000000" pitchFamily="2" charset="2"/>
              <a:buChar char="§"/>
            </a:pPr>
            <a:r>
              <a:rPr lang="en-US" sz="2400" smtClean="0">
                <a:latin typeface="Palatino Linotype" pitchFamily="18" charset="0"/>
              </a:rPr>
              <a:t>Inflammation of the auricle</a:t>
            </a:r>
            <a:r>
              <a:rPr lang="sr-Cyrl-RS" sz="2400" smtClean="0">
                <a:latin typeface="Palatino Linotype" pitchFamily="18" charset="0"/>
              </a:rPr>
              <a:t>:</a:t>
            </a:r>
          </a:p>
          <a:p>
            <a:pPr marL="285750" lvl="0" indent="-285750">
              <a:buFont typeface="Wingdings" panose="05000000000000000000" pitchFamily="2" charset="2"/>
              <a:buChar char="§"/>
            </a:pPr>
            <a:endParaRPr lang="sr-Cyrl-RS" sz="800" smtClean="0">
              <a:latin typeface="Palatino Linotype" pitchFamily="18" charset="0"/>
            </a:endParaRPr>
          </a:p>
          <a:p>
            <a:pPr marL="800100" lvl="1" indent="-342900">
              <a:buFont typeface="Arial" panose="020B0604020202020204" pitchFamily="34" charset="0"/>
              <a:buChar char="•"/>
            </a:pPr>
            <a:r>
              <a:rPr lang="en-US" sz="2400" smtClean="0">
                <a:latin typeface="Palatino Linotype" pitchFamily="18" charset="0"/>
              </a:rPr>
              <a:t>Erysipelas auriculae</a:t>
            </a:r>
            <a:endParaRPr lang="sr-Cyrl-RS" sz="2400" smtClean="0">
              <a:latin typeface="Palatino Linotype" pitchFamily="18" charset="0"/>
            </a:endParaRPr>
          </a:p>
          <a:p>
            <a:pPr lvl="1"/>
            <a:endParaRPr lang="sr-Cyrl-RS" sz="800" smtClean="0">
              <a:latin typeface="Palatino Linotype" pitchFamily="18" charset="0"/>
            </a:endParaRPr>
          </a:p>
          <a:p>
            <a:pPr marL="800100" lvl="1" indent="-342900">
              <a:buFont typeface="Arial" panose="020B0604020202020204" pitchFamily="34" charset="0"/>
              <a:buChar char="•"/>
            </a:pPr>
            <a:r>
              <a:rPr lang="en-US" sz="2400" smtClean="0">
                <a:latin typeface="Palatino Linotype" pitchFamily="18" charset="0"/>
              </a:rPr>
              <a:t>Perichondritis auriculae</a:t>
            </a:r>
            <a:endParaRPr lang="sr-Cyrl-RS" sz="2400" smtClean="0">
              <a:latin typeface="Palatino Linotype" pitchFamily="18" charset="0"/>
            </a:endParaRPr>
          </a:p>
          <a:p>
            <a:pPr marL="800100" lvl="1" indent="-342900">
              <a:buFont typeface="Arial" panose="020B0604020202020204" pitchFamily="34" charset="0"/>
              <a:buChar char="•"/>
            </a:pPr>
            <a:endParaRPr lang="sr-Cyrl-RS" sz="800">
              <a:latin typeface="Palatino Linotype" pitchFamily="18" charset="0"/>
            </a:endParaRPr>
          </a:p>
          <a:p>
            <a:pPr marL="800100" lvl="1" indent="-342900">
              <a:buFont typeface="Arial" panose="020B0604020202020204" pitchFamily="34" charset="0"/>
              <a:buChar char="•"/>
            </a:pPr>
            <a:r>
              <a:rPr lang="en-US" sz="2400" smtClean="0">
                <a:latin typeface="Palatino Linotype" pitchFamily="18" charset="0"/>
              </a:rPr>
              <a:t>Herpes zoster oticus</a:t>
            </a:r>
            <a:endParaRPr lang="sr-Cyrl-RS" sz="2400" smtClean="0">
              <a:latin typeface="Palatino Linotype" pitchFamily="18" charset="0"/>
            </a:endParaRPr>
          </a:p>
          <a:p>
            <a:pPr marL="800100" lvl="1" indent="-342900">
              <a:buFont typeface="Arial" panose="020B0604020202020204" pitchFamily="34" charset="0"/>
              <a:buChar char="•"/>
            </a:pPr>
            <a:endParaRPr lang="sr-Cyrl-RS" sz="2400" smtClean="0">
              <a:latin typeface="Palatino Linotype" pitchFamily="18" charset="0"/>
            </a:endParaRPr>
          </a:p>
          <a:p>
            <a:pPr lvl="1"/>
            <a:endParaRPr lang="sr-Cyrl-RS" sz="2400">
              <a:latin typeface="Palatino Linotype" pitchFamily="18" charset="0"/>
            </a:endParaRPr>
          </a:p>
          <a:p>
            <a:pPr marL="800100" lvl="1" indent="-342900">
              <a:buFont typeface="Arial" panose="020B0604020202020204" pitchFamily="34" charset="0"/>
              <a:buChar char="•"/>
            </a:pPr>
            <a:endParaRPr lang="sr-Cyrl-RS" sz="2400" dirty="0">
              <a:latin typeface="Palatino Linotype" pitchFamily="18" charset="0"/>
            </a:endParaRPr>
          </a:p>
          <a:p>
            <a:pPr marL="800100" lvl="1" indent="-342900">
              <a:buFont typeface="Arial" panose="020B0604020202020204" pitchFamily="34" charset="0"/>
              <a:buChar char="•"/>
            </a:pPr>
            <a:endParaRPr lang="sr-Cyrl-RS" sz="2400" dirty="0">
              <a:latin typeface="Palatino Linotype" pitchFamily="18" charset="0"/>
            </a:endParaRPr>
          </a:p>
          <a:p>
            <a:pPr marL="800100" lvl="1" indent="-342900">
              <a:buFont typeface="Wingdings" panose="05000000000000000000" pitchFamily="2" charset="2"/>
              <a:buChar char="§"/>
            </a:pPr>
            <a:endParaRPr lang="sr-Cyrl-RS" sz="2400">
              <a:latin typeface="Palatino Linotype" pitchFamily="18" charset="0"/>
            </a:endParaRPr>
          </a:p>
        </p:txBody>
      </p:sp>
      <p:sp>
        <p:nvSpPr>
          <p:cNvPr id="6"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Inflammation of the auricle</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661072365"/>
      </p:ext>
    </p:extLst>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361122" y="914400"/>
            <a:ext cx="9841637" cy="4308845"/>
          </a:xfrm>
        </p:spPr>
        <p:txBody>
          <a:bodyPr>
            <a:normAutofit/>
          </a:bodyPr>
          <a:lstStyle/>
          <a:p>
            <a:pPr>
              <a:lnSpc>
                <a:spcPct val="100000"/>
              </a:lnSpc>
              <a:buFont typeface="Wingdings" panose="05000000000000000000" pitchFamily="2" charset="2"/>
              <a:buChar char="§"/>
            </a:pPr>
            <a:r>
              <a:rPr lang="en-US" sz="2400" smtClean="0">
                <a:latin typeface="Palatino Linotype" panose="02040502050505030304" pitchFamily="18" charset="0"/>
                <a:cs typeface="Times New Roman" pitchFamily="18" charset="0"/>
              </a:rPr>
              <a:t>Streptococcal </a:t>
            </a:r>
            <a:r>
              <a:rPr lang="en-US" sz="2400" dirty="0" smtClean="0">
                <a:latin typeface="Palatino Linotype" panose="02040502050505030304" pitchFamily="18" charset="0"/>
                <a:cs typeface="Times New Roman" pitchFamily="18" charset="0"/>
              </a:rPr>
              <a:t>infection of the skin (Streptococcus </a:t>
            </a:r>
            <a:r>
              <a:rPr lang="en-US" sz="2400" dirty="0">
                <a:latin typeface="Palatino Linotype" panose="02040502050505030304" pitchFamily="18" charset="0"/>
                <a:cs typeface="Times New Roman" pitchFamily="18" charset="0"/>
              </a:rPr>
              <a:t>pyogenes</a:t>
            </a:r>
            <a:r>
              <a:rPr lang="en-US" sz="2400">
                <a:latin typeface="Palatino Linotype" panose="02040502050505030304" pitchFamily="18" charset="0"/>
                <a:cs typeface="Times New Roman" pitchFamily="18" charset="0"/>
              </a:rPr>
              <a:t>)</a:t>
            </a:r>
            <a:r>
              <a:rPr lang="sr-Cyrl-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lnSpc>
                <a:spcPct val="100000"/>
              </a:lnSpc>
              <a:buFont typeface="Wingdings" panose="05000000000000000000" pitchFamily="2" charset="2"/>
              <a:buChar char="§"/>
            </a:pPr>
            <a:r>
              <a:rPr lang="pt-BR" sz="2400" smtClean="0">
                <a:latin typeface="Palatino Linotype" panose="02040502050505030304" pitchFamily="18" charset="0"/>
                <a:cs typeface="Times New Roman" pitchFamily="18" charset="0"/>
              </a:rPr>
              <a:t>A </a:t>
            </a:r>
            <a:r>
              <a:rPr lang="pt-BR" sz="2400" dirty="0">
                <a:latin typeface="Palatino Linotype" panose="02040502050505030304" pitchFamily="18" charset="0"/>
                <a:cs typeface="Times New Roman" pitchFamily="18" charset="0"/>
              </a:rPr>
              <a:t>predisposing factor is </a:t>
            </a:r>
            <a:r>
              <a:rPr lang="pt-BR" sz="2400">
                <a:latin typeface="Palatino Linotype" panose="02040502050505030304" pitchFamily="18" charset="0"/>
                <a:cs typeface="Times New Roman" pitchFamily="18" charset="0"/>
              </a:rPr>
              <a:t>microtrauma</a:t>
            </a:r>
            <a:r>
              <a:rPr lang="sr-Cyrl-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sr-Cyrl-RS" sz="800" dirty="0">
              <a:latin typeface="Palatino Linotype" panose="02040502050505030304" pitchFamily="18" charset="0"/>
              <a:cs typeface="Times New Roman" pitchFamily="18" charset="0"/>
            </a:endParaRPr>
          </a:p>
          <a:p>
            <a:pPr>
              <a:lnSpc>
                <a:spcPct val="100000"/>
              </a:lnSpc>
              <a:buFont typeface="Wingdings" panose="05000000000000000000" pitchFamily="2" charset="2"/>
              <a:buChar char="§"/>
            </a:pPr>
            <a:r>
              <a:rPr lang="en-US" sz="2400" b="1" dirty="0" smtClean="0">
                <a:latin typeface="Palatino Linotype" panose="02040502050505030304" pitchFamily="18" charset="0"/>
                <a:cs typeface="Times New Roman" pitchFamily="18" charset="0"/>
              </a:rPr>
              <a:t>Clinical presentation</a:t>
            </a:r>
            <a:r>
              <a:rPr lang="sr-Cyrl-RS" sz="2400" b="1" dirty="0" smtClean="0">
                <a:latin typeface="Palatino Linotype" panose="02040502050505030304" pitchFamily="18" charset="0"/>
                <a:cs typeface="Times New Roman" pitchFamily="18" charset="0"/>
              </a:rPr>
              <a:t>:</a:t>
            </a:r>
            <a:r>
              <a:rPr lang="sr-Cyrl-RS" sz="2400" dirty="0" smtClean="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The skin of the auricle is intensely red with a clear demarcation </a:t>
            </a:r>
            <a:r>
              <a:rPr lang="en-US" sz="2400" dirty="0" smtClean="0">
                <a:latin typeface="Palatino Linotype" panose="02040502050505030304" pitchFamily="18" charset="0"/>
                <a:cs typeface="Times New Roman" pitchFamily="18" charset="0"/>
              </a:rPr>
              <a:t>line </a:t>
            </a:r>
            <a:r>
              <a:rPr lang="en-US" sz="2400" dirty="0">
                <a:latin typeface="Palatino Linotype" panose="02040502050505030304" pitchFamily="18" charset="0"/>
                <a:cs typeface="Times New Roman" pitchFamily="18" charset="0"/>
              </a:rPr>
              <a:t>to the healthy </a:t>
            </a:r>
            <a:r>
              <a:rPr lang="en-US" sz="2400">
                <a:latin typeface="Palatino Linotype" panose="02040502050505030304" pitchFamily="18" charset="0"/>
                <a:cs typeface="Times New Roman" pitchFamily="18" charset="0"/>
              </a:rPr>
              <a:t>skin. Fever might be </a:t>
            </a:r>
            <a:r>
              <a:rPr lang="en-US" sz="2400" smtClean="0">
                <a:latin typeface="Palatino Linotype" panose="02040502050505030304" pitchFamily="18" charset="0"/>
                <a:cs typeface="Times New Roman" pitchFamily="18" charset="0"/>
              </a:rPr>
              <a:t>present.</a:t>
            </a:r>
            <a:endParaRPr lang="en-US" sz="2400" dirty="0">
              <a:latin typeface="Palatino Linotype" panose="02040502050505030304" pitchFamily="18" charset="0"/>
              <a:cs typeface="Times New Roman" pitchFamily="18" charset="0"/>
            </a:endParaRPr>
          </a:p>
        </p:txBody>
      </p:sp>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Erysipelas of the auricle</a:t>
            </a:r>
            <a:endParaRPr lang="en-US" sz="3500" b="1" dirty="0">
              <a:solidFill>
                <a:schemeClr val="tx1"/>
              </a:solidFill>
              <a:latin typeface="Palatino Linotype" pitchFamily="18" charset="0"/>
            </a:endParaRPr>
          </a:p>
        </p:txBody>
      </p:sp>
      <p:pic>
        <p:nvPicPr>
          <p:cNvPr id="7" name="Picture 2" descr="Related image"/>
          <p:cNvPicPr>
            <a:picLocks noChangeAspect="1" noChangeArrowheads="1"/>
          </p:cNvPicPr>
          <p:nvPr/>
        </p:nvPicPr>
        <p:blipFill rotWithShape="1">
          <a:blip r:embed="rId2"/>
          <a:srcRect l="10931" r="11170"/>
          <a:stretch/>
        </p:blipFill>
        <p:spPr bwMode="auto">
          <a:xfrm>
            <a:off x="599932" y="3233691"/>
            <a:ext cx="4074093" cy="3432115"/>
          </a:xfrm>
          <a:prstGeom prst="rect">
            <a:avLst/>
          </a:prstGeom>
          <a:noFill/>
          <a:ln w="9525">
            <a:noFill/>
            <a:miter lim="800000"/>
            <a:headEnd/>
            <a:tailEnd/>
          </a:ln>
        </p:spPr>
      </p:pic>
      <p:pic>
        <p:nvPicPr>
          <p:cNvPr id="8" name="Picture 2" descr="Резултат слика за Erysipelas еар">
            <a:extLst>
              <a:ext uri="{FF2B5EF4-FFF2-40B4-BE49-F238E27FC236}">
                <a16:creationId xmlns="" xmlns:a16="http://schemas.microsoft.com/office/drawing/2014/main" id="{CD74E9EF-85C2-4901-9C3C-E68EDF6C32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460" y="3210840"/>
            <a:ext cx="2570774" cy="343211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Резултат слика за Erysipelas еар">
            <a:extLst>
              <a:ext uri="{FF2B5EF4-FFF2-40B4-BE49-F238E27FC236}">
                <a16:creationId xmlns="" xmlns:a16="http://schemas.microsoft.com/office/drawing/2014/main" id="{87B7AAD3-AAC2-496B-946F-8FF1E0F487F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20956" y="3233692"/>
            <a:ext cx="2289644" cy="33897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86370719"/>
      </p:ext>
    </p:extLst>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Content Placeholder 2"/>
          <p:cNvSpPr>
            <a:spLocks noGrp="1"/>
          </p:cNvSpPr>
          <p:nvPr>
            <p:ph idx="1"/>
          </p:nvPr>
        </p:nvSpPr>
        <p:spPr>
          <a:xfrm>
            <a:off x="838200" y="1044389"/>
            <a:ext cx="10515600" cy="4246701"/>
          </a:xfrm>
        </p:spPr>
        <p:txBody>
          <a:bodyPr>
            <a:normAutofit/>
          </a:bodyPr>
          <a:lstStyle/>
          <a:p>
            <a:pPr eaLnBrk="1" hangingPunct="1">
              <a:buFont typeface="Wingdings" panose="05000000000000000000" pitchFamily="2" charset="2"/>
              <a:buChar char="§"/>
            </a:pPr>
            <a:endParaRPr lang="en-US" sz="2400" b="1" smtClean="0">
              <a:latin typeface="Palatino Linotype" panose="02040502050505030304" pitchFamily="18" charset="0"/>
              <a:cs typeface="Times New Roman" pitchFamily="18" charset="0"/>
            </a:endParaRPr>
          </a:p>
          <a:p>
            <a:pPr eaLnBrk="1" hangingPunct="1">
              <a:buFont typeface="Wingdings" panose="05000000000000000000" pitchFamily="2" charset="2"/>
              <a:buChar char="§"/>
            </a:pPr>
            <a:r>
              <a:rPr lang="en-US" sz="2400" b="1" smtClean="0">
                <a:latin typeface="Palatino Linotype" panose="02040502050505030304" pitchFamily="18" charset="0"/>
                <a:cs typeface="Times New Roman" pitchFamily="18" charset="0"/>
              </a:rPr>
              <a:t>Diagnosis</a:t>
            </a:r>
            <a:r>
              <a:rPr lang="sr-Cyrl-RS" sz="2400" dirty="0" smtClean="0">
                <a:latin typeface="Palatino Linotype" panose="02040502050505030304" pitchFamily="18" charset="0"/>
                <a:cs typeface="Times New Roman" pitchFamily="18" charset="0"/>
              </a:rPr>
              <a:t>: </a:t>
            </a:r>
            <a:r>
              <a:rPr lang="en-US" sz="2400" dirty="0" smtClean="0">
                <a:latin typeface="Palatino Linotype" panose="02040502050505030304" pitchFamily="18" charset="0"/>
                <a:cs typeface="Times New Roman" pitchFamily="18" charset="0"/>
              </a:rPr>
              <a:t>anamnesis, clinical examination</a:t>
            </a:r>
            <a:endParaRPr lang="sr-Cyrl-RS" sz="2400" dirty="0">
              <a:latin typeface="Palatino Linotype" panose="02040502050505030304" pitchFamily="18" charset="0"/>
              <a:cs typeface="Times New Roman" pitchFamily="18" charset="0"/>
            </a:endParaRPr>
          </a:p>
          <a:p>
            <a:pPr eaLnBrk="1" hangingPunct="1">
              <a:buFont typeface="Wingdings" panose="05000000000000000000" pitchFamily="2" charset="2"/>
              <a:buChar char="§"/>
            </a:pPr>
            <a:endParaRPr lang="en-US" sz="2400" dirty="0">
              <a:latin typeface="Palatino Linotype" panose="02040502050505030304" pitchFamily="18" charset="0"/>
              <a:cs typeface="Times New Roman" pitchFamily="18" charset="0"/>
            </a:endParaRPr>
          </a:p>
          <a:p>
            <a:pPr>
              <a:buFont typeface="Wingdings" panose="05000000000000000000" pitchFamily="2" charset="2"/>
              <a:buChar char="§"/>
            </a:pPr>
            <a:r>
              <a:rPr lang="en-US" sz="2400" b="1" dirty="0">
                <a:latin typeface="Palatino Linotype" panose="02040502050505030304" pitchFamily="18" charset="0"/>
                <a:cs typeface="Times New Roman" pitchFamily="18" charset="0"/>
              </a:rPr>
              <a:t>Differential diagnosis</a:t>
            </a:r>
            <a:r>
              <a:rPr lang="en-US" sz="2400" b="1" dirty="0" smtClean="0">
                <a:latin typeface="Palatino Linotype" panose="02040502050505030304" pitchFamily="18" charset="0"/>
                <a:cs typeface="Times New Roman" pitchFamily="18" charset="0"/>
              </a:rPr>
              <a:t>:</a:t>
            </a:r>
            <a:r>
              <a:rPr lang="sr-Latn-RS" sz="2400" dirty="0" smtClean="0">
                <a:latin typeface="Palatino Linotype" panose="02040502050505030304" pitchFamily="18" charset="0"/>
                <a:cs typeface="Times New Roman" pitchFamily="18" charset="0"/>
              </a:rPr>
              <a:t> </a:t>
            </a:r>
            <a:r>
              <a:rPr lang="en-US" sz="2400" dirty="0" err="1" smtClean="0">
                <a:latin typeface="Palatino Linotype" panose="02040502050505030304" pitchFamily="18" charset="0"/>
                <a:cs typeface="Times New Roman" pitchFamily="18" charset="0"/>
              </a:rPr>
              <a:t>perichondritis</a:t>
            </a:r>
            <a:r>
              <a:rPr lang="en-US" sz="2400" dirty="0" smtClean="0">
                <a:latin typeface="Palatino Linotype" panose="02040502050505030304" pitchFamily="18" charset="0"/>
                <a:cs typeface="Times New Roman" pitchFamily="18" charset="0"/>
              </a:rPr>
              <a:t>,</a:t>
            </a:r>
            <a:r>
              <a:rPr lang="sr-Latn-RS" sz="2400" dirty="0" smtClean="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herpes zoster </a:t>
            </a:r>
            <a:endParaRPr lang="sr-Cyrl-RS" sz="2400" dirty="0">
              <a:latin typeface="Palatino Linotype" panose="02040502050505030304" pitchFamily="18" charset="0"/>
              <a:cs typeface="Times New Roman" pitchFamily="18" charset="0"/>
            </a:endParaRPr>
          </a:p>
          <a:p>
            <a:pPr eaLnBrk="1" hangingPunct="1">
              <a:buFont typeface="Wingdings" panose="05000000000000000000" pitchFamily="2" charset="2"/>
              <a:buChar char="§"/>
            </a:pPr>
            <a:endParaRPr lang="sr-Cyrl-RS" sz="2400" dirty="0">
              <a:latin typeface="Palatino Linotype" panose="02040502050505030304" pitchFamily="18" charset="0"/>
              <a:cs typeface="Times New Roman" pitchFamily="18" charset="0"/>
            </a:endParaRPr>
          </a:p>
          <a:p>
            <a:pPr>
              <a:buFont typeface="Wingdings" panose="05000000000000000000" pitchFamily="2" charset="2"/>
              <a:buChar char="§"/>
            </a:pPr>
            <a:r>
              <a:rPr lang="en-US" sz="2400" b="1" dirty="0" smtClean="0">
                <a:latin typeface="Palatino Linotype" panose="02040502050505030304" pitchFamily="18" charset="0"/>
                <a:cs typeface="Times New Roman" pitchFamily="18" charset="0"/>
              </a:rPr>
              <a:t>Therapy</a:t>
            </a:r>
            <a:r>
              <a:rPr lang="sr-Cyrl-RS" sz="2400" dirty="0" smtClean="0">
                <a:latin typeface="Palatino Linotype" panose="02040502050505030304" pitchFamily="18" charset="0"/>
                <a:cs typeface="Times New Roman" pitchFamily="18" charset="0"/>
              </a:rPr>
              <a:t>:</a:t>
            </a:r>
            <a:r>
              <a:rPr lang="en-US" sz="2400" dirty="0" smtClean="0">
                <a:latin typeface="Palatino Linotype" panose="02040502050505030304" pitchFamily="18" charset="0"/>
                <a:cs typeface="Times New Roman" pitchFamily="18" charset="0"/>
              </a:rPr>
              <a:t> antibiotics</a:t>
            </a:r>
            <a:r>
              <a:rPr lang="sr-Cyrl-RS" sz="2400" dirty="0" smtClean="0">
                <a:latin typeface="Palatino Linotype" panose="02040502050505030304" pitchFamily="18" charset="0"/>
                <a:cs typeface="Times New Roman" pitchFamily="18" charset="0"/>
              </a:rPr>
              <a:t> (</a:t>
            </a:r>
            <a:r>
              <a:rPr lang="en-US" sz="2400" dirty="0" smtClean="0">
                <a:latin typeface="Palatino Linotype" panose="02040502050505030304" pitchFamily="18" charset="0"/>
                <a:cs typeface="Times New Roman" pitchFamily="18" charset="0"/>
              </a:rPr>
              <a:t>penicillin</a:t>
            </a:r>
            <a:r>
              <a:rPr lang="sr-Cyrl-RS" sz="2400" dirty="0" smtClean="0">
                <a:latin typeface="Palatino Linotype" panose="02040502050505030304" pitchFamily="18" charset="0"/>
                <a:cs typeface="Times New Roman" pitchFamily="18" charset="0"/>
              </a:rPr>
              <a:t>), </a:t>
            </a:r>
            <a:r>
              <a:rPr lang="en-US" sz="2400" dirty="0" smtClean="0">
                <a:latin typeface="Palatino Linotype" panose="02040502050505030304" pitchFamily="18" charset="0"/>
                <a:cs typeface="Times New Roman" pitchFamily="18" charset="0"/>
              </a:rPr>
              <a:t>symptomatic therapy</a:t>
            </a:r>
            <a:r>
              <a:rPr lang="sr-Cyrl-RS" sz="2400" dirty="0" smtClean="0">
                <a:latin typeface="Palatino Linotype" panose="02040502050505030304" pitchFamily="18" charset="0"/>
                <a:cs typeface="Times New Roman" pitchFamily="18" charset="0"/>
              </a:rPr>
              <a:t>,</a:t>
            </a:r>
            <a:r>
              <a:rPr lang="en-US" sz="2400" dirty="0" smtClean="0">
                <a:latin typeface="Palatino Linotype" panose="02040502050505030304" pitchFamily="18" charset="0"/>
                <a:cs typeface="Times New Roman" pitchFamily="18" charset="0"/>
              </a:rPr>
              <a:t> local therapy</a:t>
            </a:r>
            <a:endParaRPr lang="en-US" sz="2400" dirty="0">
              <a:latin typeface="Palatino Linotype" panose="02040502050505030304"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Erysipelas of the auricle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60767281"/>
      </p:ext>
    </p:extLst>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Content Placeholder 2"/>
          <p:cNvSpPr>
            <a:spLocks noGrp="1"/>
          </p:cNvSpPr>
          <p:nvPr>
            <p:ph idx="1"/>
          </p:nvPr>
        </p:nvSpPr>
        <p:spPr>
          <a:xfrm>
            <a:off x="329316" y="1253015"/>
            <a:ext cx="10515600" cy="5604985"/>
          </a:xfrm>
        </p:spPr>
        <p:txBody>
          <a:bodyPr>
            <a:normAutofit/>
          </a:bodyPr>
          <a:lstStyle/>
          <a:p>
            <a:pPr>
              <a:lnSpc>
                <a:spcPct val="100000"/>
              </a:lnSpc>
              <a:buFont typeface="Wingdings" panose="05000000000000000000" pitchFamily="2" charset="2"/>
              <a:buChar char="§"/>
            </a:pPr>
            <a:r>
              <a:rPr lang="en-US" sz="2400" smtClean="0">
                <a:latin typeface="Palatino Linotype" panose="02040502050505030304" pitchFamily="18" charset="0"/>
                <a:cs typeface="Times New Roman" pitchFamily="18" charset="0"/>
              </a:rPr>
              <a:t>Inflammation </a:t>
            </a:r>
            <a:r>
              <a:rPr lang="en-US" sz="2400" dirty="0">
                <a:latin typeface="Palatino Linotype" panose="02040502050505030304" pitchFamily="18" charset="0"/>
                <a:cs typeface="Times New Roman" pitchFamily="18" charset="0"/>
              </a:rPr>
              <a:t>of </a:t>
            </a:r>
            <a:r>
              <a:rPr lang="en-US" sz="2400">
                <a:latin typeface="Palatino Linotype" panose="02040502050505030304" pitchFamily="18" charset="0"/>
                <a:cs typeface="Times New Roman" pitchFamily="18" charset="0"/>
              </a:rPr>
              <a:t>the </a:t>
            </a:r>
            <a:r>
              <a:rPr lang="en-US" sz="2400" smtClean="0">
                <a:latin typeface="Palatino Linotype" panose="02040502050505030304" pitchFamily="18" charset="0"/>
                <a:cs typeface="Times New Roman" pitchFamily="18" charset="0"/>
              </a:rPr>
              <a:t>perichondrium </a:t>
            </a:r>
            <a:r>
              <a:rPr lang="en-US" sz="2400" dirty="0">
                <a:latin typeface="Palatino Linotype" panose="02040502050505030304" pitchFamily="18" charset="0"/>
                <a:cs typeface="Times New Roman" pitchFamily="18" charset="0"/>
              </a:rPr>
              <a:t>of the cartilage of the </a:t>
            </a:r>
            <a:r>
              <a:rPr lang="en-US" sz="2400">
                <a:latin typeface="Palatino Linotype" panose="02040502050505030304" pitchFamily="18" charset="0"/>
                <a:cs typeface="Times New Roman" pitchFamily="18" charset="0"/>
              </a:rPr>
              <a:t>auricle</a:t>
            </a:r>
            <a:r>
              <a:rPr lang="sr-Cyrl-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a:lnSpc>
                <a:spcPct val="100000"/>
              </a:lnSpc>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eaLnBrk="1" hangingPunct="1">
              <a:lnSpc>
                <a:spcPct val="100000"/>
              </a:lnSpc>
              <a:buFont typeface="Wingdings" panose="05000000000000000000" pitchFamily="2" charset="2"/>
              <a:buChar char="§"/>
            </a:pPr>
            <a:r>
              <a:rPr lang="en-US" sz="2400" b="1" dirty="0" smtClean="0">
                <a:latin typeface="Palatino Linotype" panose="02040502050505030304" pitchFamily="18" charset="0"/>
                <a:cs typeface="Times New Roman" pitchFamily="18" charset="0"/>
              </a:rPr>
              <a:t>Etiology</a:t>
            </a:r>
            <a:r>
              <a:rPr lang="en-US" sz="2400" dirty="0" smtClean="0">
                <a:latin typeface="Palatino Linotype" panose="02040502050505030304" pitchFamily="18" charset="0"/>
                <a:cs typeface="Times New Roman" pitchFamily="18" charset="0"/>
              </a:rPr>
              <a:t>:</a:t>
            </a:r>
            <a:r>
              <a:rPr lang="sr-Cyrl-RS" sz="2400" dirty="0" smtClean="0">
                <a:latin typeface="Palatino Linotype" panose="02040502050505030304" pitchFamily="18" charset="0"/>
                <a:cs typeface="Times New Roman" pitchFamily="18" charset="0"/>
              </a:rPr>
              <a:t> </a:t>
            </a:r>
            <a:r>
              <a:rPr lang="en-US" sz="2400" dirty="0" smtClean="0">
                <a:latin typeface="Palatino Linotype" panose="02040502050505030304" pitchFamily="18" charset="0"/>
                <a:cs typeface="Times New Roman" pitchFamily="18" charset="0"/>
              </a:rPr>
              <a:t>gram-positive or gram-negative </a:t>
            </a:r>
            <a:r>
              <a:rPr lang="en-US" sz="2400" smtClean="0">
                <a:latin typeface="Palatino Linotype" panose="02040502050505030304" pitchFamily="18" charset="0"/>
                <a:cs typeface="Times New Roman" pitchFamily="18" charset="0"/>
              </a:rPr>
              <a:t>bacteria</a:t>
            </a:r>
            <a:r>
              <a:rPr lang="sr-Cyrl-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eaLnBrk="1" hangingPunct="1">
              <a:lnSpc>
                <a:spcPct val="100000"/>
              </a:lnSpc>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lnSpc>
                <a:spcPct val="100000"/>
              </a:lnSpc>
              <a:buFont typeface="Wingdings" panose="05000000000000000000" pitchFamily="2" charset="2"/>
              <a:buChar char="§"/>
            </a:pPr>
            <a:r>
              <a:rPr lang="en-US" sz="2400" b="1" dirty="0" smtClean="0">
                <a:latin typeface="Palatino Linotype" panose="02040502050505030304" pitchFamily="18" charset="0"/>
                <a:cs typeface="Times New Roman" pitchFamily="18" charset="0"/>
              </a:rPr>
              <a:t>Pathogenesis</a:t>
            </a:r>
            <a:r>
              <a:rPr lang="en-US" sz="2400" dirty="0" smtClean="0">
                <a:latin typeface="Palatino Linotype" panose="02040502050505030304" pitchFamily="18" charset="0"/>
                <a:cs typeface="Times New Roman" pitchFamily="18" charset="0"/>
              </a:rPr>
              <a:t>:</a:t>
            </a:r>
            <a:r>
              <a:rPr lang="sr-Cyrl-RS" sz="2400" dirty="0" smtClean="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after an injury, </a:t>
            </a:r>
            <a:r>
              <a:rPr lang="en-US" sz="2400" dirty="0" err="1">
                <a:latin typeface="Palatino Linotype" panose="02040502050505030304" pitchFamily="18" charset="0"/>
                <a:cs typeface="Times New Roman" pitchFamily="18" charset="0"/>
              </a:rPr>
              <a:t>othematoma</a:t>
            </a:r>
            <a:r>
              <a:rPr lang="en-US" sz="2400" dirty="0">
                <a:latin typeface="Palatino Linotype" panose="02040502050505030304" pitchFamily="18" charset="0"/>
                <a:cs typeface="Times New Roman" pitchFamily="18" charset="0"/>
              </a:rPr>
              <a:t> or inflammation of the skin of the external auditory </a:t>
            </a:r>
            <a:r>
              <a:rPr lang="en-US" sz="2400">
                <a:latin typeface="Palatino Linotype" panose="02040502050505030304" pitchFamily="18" charset="0"/>
                <a:cs typeface="Times New Roman" pitchFamily="18" charset="0"/>
              </a:rPr>
              <a:t>canal</a:t>
            </a:r>
            <a:r>
              <a:rPr lang="sr-Cyrl-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a:lnSpc>
                <a:spcPct val="100000"/>
              </a:lnSpc>
              <a:buFont typeface="Wingdings" panose="05000000000000000000" pitchFamily="2" charset="2"/>
              <a:buChar char="§"/>
            </a:pPr>
            <a:endParaRPr lang="sr-Cyrl-RS" sz="800" dirty="0">
              <a:latin typeface="Palatino Linotype" panose="02040502050505030304" pitchFamily="18" charset="0"/>
              <a:cs typeface="Times New Roman" pitchFamily="18" charset="0"/>
            </a:endParaRPr>
          </a:p>
          <a:p>
            <a:pPr>
              <a:lnSpc>
                <a:spcPct val="100000"/>
              </a:lnSpc>
              <a:buFont typeface="Wingdings" panose="05000000000000000000" pitchFamily="2" charset="2"/>
              <a:buChar char="§"/>
            </a:pPr>
            <a:r>
              <a:rPr lang="en-US" sz="2400" b="1" dirty="0" smtClean="0">
                <a:latin typeface="Palatino Linotype" panose="02040502050505030304" pitchFamily="18" charset="0"/>
                <a:cs typeface="Times New Roman" pitchFamily="18" charset="0"/>
              </a:rPr>
              <a:t>Clinical presentation</a:t>
            </a:r>
            <a:r>
              <a:rPr lang="sr-Cyrl-RS" sz="2400" dirty="0" smtClean="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severe pain, redness, swelling of the </a:t>
            </a:r>
            <a:r>
              <a:rPr lang="en-US" sz="2400" dirty="0" smtClean="0">
                <a:latin typeface="Palatino Linotype" panose="02040502050505030304" pitchFamily="18" charset="0"/>
                <a:cs typeface="Times New Roman" pitchFamily="18" charset="0"/>
              </a:rPr>
              <a:t>auricle, </a:t>
            </a:r>
            <a:r>
              <a:rPr lang="en-US" sz="2400" dirty="0">
                <a:latin typeface="Palatino Linotype" panose="02040502050505030304" pitchFamily="18" charset="0"/>
                <a:cs typeface="Times New Roman" pitchFamily="18" charset="0"/>
              </a:rPr>
              <a:t>due to the </a:t>
            </a:r>
            <a:r>
              <a:rPr lang="en-US" sz="2400" dirty="0" smtClean="0">
                <a:latin typeface="Palatino Linotype" panose="02040502050505030304" pitchFamily="18" charset="0"/>
                <a:cs typeface="Times New Roman" pitchFamily="18" charset="0"/>
              </a:rPr>
              <a:t>infiltration, </a:t>
            </a:r>
            <a:r>
              <a:rPr lang="en-US" sz="2400" dirty="0">
                <a:latin typeface="Palatino Linotype" panose="02040502050505030304" pitchFamily="18" charset="0"/>
                <a:cs typeface="Times New Roman" pitchFamily="18" charset="0"/>
              </a:rPr>
              <a:t>the </a:t>
            </a:r>
            <a:r>
              <a:rPr lang="en-US" sz="2400" dirty="0" smtClean="0">
                <a:latin typeface="Palatino Linotype" panose="02040502050505030304" pitchFamily="18" charset="0"/>
                <a:cs typeface="Times New Roman" pitchFamily="18" charset="0"/>
              </a:rPr>
              <a:t>auricle </a:t>
            </a:r>
            <a:r>
              <a:rPr lang="en-US" sz="2400" dirty="0">
                <a:latin typeface="Palatino Linotype" panose="02040502050505030304" pitchFamily="18" charset="0"/>
                <a:cs typeface="Times New Roman" pitchFamily="18" charset="0"/>
              </a:rPr>
              <a:t>loses </a:t>
            </a:r>
            <a:r>
              <a:rPr lang="en-US" sz="2400" dirty="0" smtClean="0">
                <a:latin typeface="Palatino Linotype" panose="02040502050505030304" pitchFamily="18" charset="0"/>
                <a:cs typeface="Times New Roman" pitchFamily="18" charset="0"/>
              </a:rPr>
              <a:t>normal anatomical details, </a:t>
            </a:r>
            <a:r>
              <a:rPr lang="en-US" sz="2400" dirty="0">
                <a:latin typeface="Palatino Linotype" panose="02040502050505030304" pitchFamily="18" charset="0"/>
                <a:cs typeface="Times New Roman" pitchFamily="18" charset="0"/>
              </a:rPr>
              <a:t>shrinks and deforms (cartilage necrosis)</a:t>
            </a:r>
            <a:r>
              <a:rPr lang="sr-Cyrl-RS" sz="2400" smtClean="0">
                <a:latin typeface="Palatino Linotype" panose="02040502050505030304" pitchFamily="18" charset="0"/>
                <a:cs typeface="Times New Roman" pitchFamily="18" charset="0"/>
              </a:rPr>
              <a:t>.</a:t>
            </a:r>
            <a:r>
              <a:rPr lang="sr-Latn-RS" sz="2400" smtClean="0">
                <a:latin typeface="Palatino Linotype" panose="02040502050505030304" pitchFamily="18" charset="0"/>
                <a:cs typeface="Times New Roman" pitchFamily="18" charset="0"/>
              </a:rPr>
              <a:t> </a:t>
            </a:r>
            <a:r>
              <a:rPr lang="en-US" sz="2400" smtClean="0">
                <a:latin typeface="Palatino Linotype" panose="02040502050505030304" pitchFamily="18" charset="0"/>
                <a:cs typeface="Times New Roman" pitchFamily="18" charset="0"/>
              </a:rPr>
              <a:t>Fever.</a:t>
            </a:r>
          </a:p>
          <a:p>
            <a:pPr>
              <a:lnSpc>
                <a:spcPct val="100000"/>
              </a:lnSpc>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lnSpc>
                <a:spcPct val="100000"/>
              </a:lnSpc>
              <a:buFont typeface="Wingdings" panose="05000000000000000000" pitchFamily="2" charset="2"/>
              <a:buChar char="§"/>
            </a:pPr>
            <a:r>
              <a:rPr lang="en-US" sz="2400" b="1">
                <a:latin typeface="Palatino Linotype" panose="02040502050505030304" pitchFamily="18" charset="0"/>
                <a:cs typeface="Times New Roman" pitchFamily="18" charset="0"/>
              </a:rPr>
              <a:t>Diagnosis:</a:t>
            </a:r>
            <a:r>
              <a:rPr lang="en-US" sz="2400">
                <a:latin typeface="Palatino Linotype" panose="02040502050505030304" pitchFamily="18" charset="0"/>
                <a:cs typeface="Times New Roman" pitchFamily="18" charset="0"/>
              </a:rPr>
              <a:t> anamnesis, clinical </a:t>
            </a:r>
            <a:r>
              <a:rPr lang="en-US" sz="2400" smtClean="0">
                <a:latin typeface="Palatino Linotype" panose="02040502050505030304" pitchFamily="18" charset="0"/>
                <a:cs typeface="Times New Roman" pitchFamily="18" charset="0"/>
              </a:rPr>
              <a:t>examination</a:t>
            </a:r>
          </a:p>
          <a:p>
            <a:pPr>
              <a:lnSpc>
                <a:spcPct val="100000"/>
              </a:lnSpc>
              <a:buFont typeface="Wingdings" panose="05000000000000000000" pitchFamily="2" charset="2"/>
              <a:buChar char="§"/>
            </a:pPr>
            <a:endParaRPr lang="en-US" sz="800">
              <a:latin typeface="Palatino Linotype" panose="02040502050505030304" pitchFamily="18" charset="0"/>
              <a:cs typeface="Times New Roman" pitchFamily="18" charset="0"/>
            </a:endParaRPr>
          </a:p>
          <a:p>
            <a:pPr>
              <a:lnSpc>
                <a:spcPct val="100000"/>
              </a:lnSpc>
              <a:buFont typeface="Wingdings" panose="05000000000000000000" pitchFamily="2" charset="2"/>
              <a:buChar char="§"/>
            </a:pPr>
            <a:r>
              <a:rPr lang="en-US" sz="2400" b="1">
                <a:latin typeface="Palatino Linotype" panose="02040502050505030304" pitchFamily="18" charset="0"/>
                <a:cs typeface="Times New Roman" pitchFamily="18" charset="0"/>
              </a:rPr>
              <a:t>Differential diagnosis: </a:t>
            </a:r>
            <a:r>
              <a:rPr lang="en-US" sz="2400">
                <a:latin typeface="Palatino Linotype" panose="02040502050505030304" pitchFamily="18" charset="0"/>
                <a:cs typeface="Times New Roman" pitchFamily="18" charset="0"/>
              </a:rPr>
              <a:t>erisipelas, herpetic infection of the auricle.</a:t>
            </a:r>
          </a:p>
          <a:p>
            <a:pPr>
              <a:lnSpc>
                <a:spcPct val="100000"/>
              </a:lnSpc>
              <a:buFont typeface="Wingdings" panose="05000000000000000000" pitchFamily="2" charset="2"/>
              <a:buChar char="§"/>
            </a:pPr>
            <a:endParaRPr lang="en-US" sz="2400" dirty="0">
              <a:latin typeface="Palatino Linotype" panose="02040502050505030304" pitchFamily="18" charset="0"/>
              <a:cs typeface="Times New Roman" pitchFamily="18" charset="0"/>
            </a:endParaRPr>
          </a:p>
          <a:p>
            <a:pPr eaLnBrk="1" hangingPunct="1">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Perichondritis </a:t>
            </a:r>
            <a:r>
              <a:rPr lang="en-US" sz="3500" b="1" smtClean="0">
                <a:solidFill>
                  <a:schemeClr val="tx1"/>
                </a:solidFill>
                <a:latin typeface="Palatino Linotype" pitchFamily="18" charset="0"/>
              </a:rPr>
              <a:t>of the auriculae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123006014"/>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1">
            <a:extLst>
              <a:ext uri="{FF2B5EF4-FFF2-40B4-BE49-F238E27FC236}">
                <a16:creationId xmlns:a16="http://schemas.microsoft.com/office/drawing/2014/main" xmlns="" id="{19E1FC38-3E01-4D63-988E-C506DE4BD1D0}"/>
              </a:ext>
            </a:extLst>
          </p:cNvPr>
          <p:cNvSpPr>
            <a:spLocks noGrp="1"/>
          </p:cNvSpPr>
          <p:nvPr>
            <p:ph idx="1"/>
          </p:nvPr>
        </p:nvSpPr>
        <p:spPr>
          <a:xfrm>
            <a:off x="1018309" y="1272359"/>
            <a:ext cx="10155382" cy="5146963"/>
          </a:xfrm>
        </p:spPr>
        <p:txBody>
          <a:bodyPr>
            <a:normAutofit/>
          </a:bodyPr>
          <a:lstStyle/>
          <a:p>
            <a:pPr lvl="1">
              <a:buFont typeface="Wingdings" panose="05000000000000000000" pitchFamily="2" charset="2"/>
              <a:buChar char="§"/>
            </a:pPr>
            <a:r>
              <a:rPr lang="en-US" altLang="en-US">
                <a:latin typeface="Palatino Linotype" panose="02040502050505030304" pitchFamily="18" charset="0"/>
                <a:cs typeface="Times New Roman" panose="02020603050405020304" pitchFamily="18" charset="0"/>
              </a:rPr>
              <a:t>From Meckel’s cartilage </a:t>
            </a:r>
            <a:r>
              <a:rPr lang="en-US" altLang="en-US" smtClean="0">
                <a:latin typeface="Palatino Linotype" panose="02040502050505030304" pitchFamily="18" charset="0"/>
                <a:cs typeface="Times New Roman" panose="02020603050405020304" pitchFamily="18" charset="0"/>
              </a:rPr>
              <a:t>the </a:t>
            </a:r>
            <a:r>
              <a:rPr lang="en-US" altLang="en-US">
                <a:latin typeface="Palatino Linotype" panose="02040502050505030304" pitchFamily="18" charset="0"/>
                <a:cs typeface="Times New Roman" panose="02020603050405020304" pitchFamily="18" charset="0"/>
              </a:rPr>
              <a:t>tensor tympani </a:t>
            </a:r>
            <a:r>
              <a:rPr lang="en-US" altLang="en-US" smtClean="0">
                <a:latin typeface="Palatino Linotype" panose="02040502050505030304" pitchFamily="18" charset="0"/>
                <a:cs typeface="Times New Roman" panose="02020603050405020304" pitchFamily="18" charset="0"/>
              </a:rPr>
              <a:t>muscle</a:t>
            </a:r>
            <a:r>
              <a:rPr lang="sr-Cyrl-RS" altLang="en-US" smtClean="0">
                <a:latin typeface="Palatino Linotype" panose="02040502050505030304" pitchFamily="18" charset="0"/>
                <a:cs typeface="Times New Roman" panose="02020603050405020304" pitchFamily="18" charset="0"/>
              </a:rPr>
              <a:t> (</a:t>
            </a:r>
            <a:r>
              <a:rPr lang="sr-Latn-RS" altLang="en-US" smtClean="0">
                <a:latin typeface="Palatino Linotype" panose="02040502050505030304" pitchFamily="18" charset="0"/>
                <a:cs typeface="Times New Roman" panose="02020603050405020304" pitchFamily="18" charset="0"/>
              </a:rPr>
              <a:t>mus</a:t>
            </a:r>
            <a:r>
              <a:rPr lang="en-US" altLang="en-US" smtClean="0">
                <a:latin typeface="Palatino Linotype" panose="02040502050505030304" pitchFamily="18" charset="0"/>
                <a:cs typeface="Times New Roman" panose="02020603050405020304" pitchFamily="18" charset="0"/>
              </a:rPr>
              <a:t>c</a:t>
            </a:r>
            <a:r>
              <a:rPr lang="sr-Latn-RS" altLang="en-US" smtClean="0">
                <a:latin typeface="Palatino Linotype" panose="02040502050505030304" pitchFamily="18" charset="0"/>
                <a:cs typeface="Times New Roman" panose="02020603050405020304" pitchFamily="18" charset="0"/>
              </a:rPr>
              <a:t>ulus </a:t>
            </a:r>
            <a:r>
              <a:rPr lang="sr-Latn-RS" altLang="en-US">
                <a:latin typeface="Palatino Linotype" panose="02040502050505030304" pitchFamily="18" charset="0"/>
                <a:cs typeface="Times New Roman" panose="02020603050405020304" pitchFamily="18" charset="0"/>
              </a:rPr>
              <a:t>tensor tympani</a:t>
            </a:r>
            <a:r>
              <a:rPr lang="sr-Cyrl-RS" altLang="en-US" smtClean="0">
                <a:latin typeface="Palatino Linotype" panose="02040502050505030304" pitchFamily="18" charset="0"/>
                <a:cs typeface="Times New Roman" panose="02020603050405020304" pitchFamily="18" charset="0"/>
              </a:rPr>
              <a:t>)</a:t>
            </a:r>
            <a:r>
              <a:rPr lang="en-US" altLang="en-US" smtClean="0">
                <a:latin typeface="Palatino Linotype" panose="02040502050505030304" pitchFamily="18" charset="0"/>
                <a:cs typeface="Times New Roman" panose="02020603050405020304" pitchFamily="18" charset="0"/>
              </a:rPr>
              <a:t> is formed</a:t>
            </a:r>
            <a:r>
              <a:rPr lang="sr-Cyrl-RS" altLang="en-US" smtClean="0">
                <a:latin typeface="Palatino Linotype" panose="02040502050505030304" pitchFamily="18" charset="0"/>
                <a:cs typeface="Times New Roman" panose="02020603050405020304" pitchFamily="18" charset="0"/>
              </a:rPr>
              <a:t>, </a:t>
            </a:r>
            <a:r>
              <a:rPr lang="en-US" altLang="en-US">
                <a:latin typeface="Palatino Linotype" panose="02040502050505030304" pitchFamily="18" charset="0"/>
                <a:cs typeface="Times New Roman" panose="02020603050405020304" pitchFamily="18" charset="0"/>
              </a:rPr>
              <a:t>and from </a:t>
            </a:r>
            <a:r>
              <a:rPr lang="en-US" altLang="en-US" smtClean="0">
                <a:latin typeface="Palatino Linotype" panose="02040502050505030304" pitchFamily="18" charset="0"/>
                <a:cs typeface="Times New Roman" panose="02020603050405020304" pitchFamily="18" charset="0"/>
              </a:rPr>
              <a:t>Reichert’s cartilage stapedius muscle</a:t>
            </a:r>
            <a:r>
              <a:rPr lang="sr-Cyrl-RS" altLang="en-US" smtClean="0">
                <a:latin typeface="Palatino Linotype" panose="02040502050505030304" pitchFamily="18" charset="0"/>
                <a:cs typeface="Times New Roman" panose="02020603050405020304" pitchFamily="18" charset="0"/>
              </a:rPr>
              <a:t> </a:t>
            </a:r>
            <a:r>
              <a:rPr lang="sr-Cyrl-RS" altLang="en-US">
                <a:latin typeface="Palatino Linotype" panose="02040502050505030304" pitchFamily="18" charset="0"/>
                <a:cs typeface="Times New Roman" panose="02020603050405020304" pitchFamily="18" charset="0"/>
              </a:rPr>
              <a:t>(</a:t>
            </a:r>
            <a:r>
              <a:rPr lang="sr-Latn-RS" altLang="en-US" smtClean="0">
                <a:latin typeface="Palatino Linotype" panose="02040502050505030304" pitchFamily="18" charset="0"/>
                <a:cs typeface="Times New Roman" panose="02020603050405020304" pitchFamily="18" charset="0"/>
              </a:rPr>
              <a:t>mus</a:t>
            </a:r>
            <a:r>
              <a:rPr lang="en-US" altLang="en-US" smtClean="0">
                <a:latin typeface="Palatino Linotype" panose="02040502050505030304" pitchFamily="18" charset="0"/>
                <a:cs typeface="Times New Roman" panose="02020603050405020304" pitchFamily="18" charset="0"/>
              </a:rPr>
              <a:t>c</a:t>
            </a:r>
            <a:r>
              <a:rPr lang="sr-Latn-RS" altLang="en-US" smtClean="0">
                <a:latin typeface="Palatino Linotype" panose="02040502050505030304" pitchFamily="18" charset="0"/>
                <a:cs typeface="Times New Roman" panose="02020603050405020304" pitchFamily="18" charset="0"/>
              </a:rPr>
              <a:t>ulus </a:t>
            </a:r>
            <a:r>
              <a:rPr lang="sr-Latn-RS" altLang="en-US">
                <a:latin typeface="Palatino Linotype" panose="02040502050505030304" pitchFamily="18" charset="0"/>
                <a:cs typeface="Times New Roman" panose="02020603050405020304" pitchFamily="18" charset="0"/>
              </a:rPr>
              <a:t>stapedius</a:t>
            </a:r>
            <a:r>
              <a:rPr lang="sr-Cyrl-RS" altLang="en-US">
                <a:latin typeface="Palatino Linotype" panose="02040502050505030304" pitchFamily="18" charset="0"/>
                <a:cs typeface="Times New Roman" panose="02020603050405020304" pitchFamily="18" charset="0"/>
              </a:rPr>
              <a:t>)</a:t>
            </a:r>
            <a:r>
              <a:rPr lang="sr-Latn-RS" altLang="en-US" smtClean="0">
                <a:latin typeface="Palatino Linotype" panose="02040502050505030304" pitchFamily="18" charset="0"/>
                <a:cs typeface="Times New Roman" panose="02020603050405020304" pitchFamily="18" charset="0"/>
              </a:rPr>
              <a:t>.</a:t>
            </a:r>
            <a:endParaRPr lang="en-US" altLang="en-US" smtClean="0">
              <a:latin typeface="Palatino Linotype" panose="02040502050505030304" pitchFamily="18" charset="0"/>
              <a:cs typeface="Times New Roman" panose="02020603050405020304" pitchFamily="18" charset="0"/>
            </a:endParaRPr>
          </a:p>
          <a:p>
            <a:pPr lvl="1">
              <a:buFont typeface="Wingdings" panose="05000000000000000000" pitchFamily="2" charset="2"/>
              <a:buChar char="§"/>
            </a:pPr>
            <a:endParaRPr lang="sr-Cyrl-RS" altLang="en-US" sz="800">
              <a:latin typeface="Palatino Linotype" panose="02040502050505030304" pitchFamily="18" charset="0"/>
              <a:cs typeface="Times New Roman" panose="02020603050405020304" pitchFamily="18" charset="0"/>
            </a:endParaRPr>
          </a:p>
          <a:p>
            <a:pPr lvl="1">
              <a:buFont typeface="Wingdings" panose="05000000000000000000" pitchFamily="2" charset="2"/>
              <a:buChar char="§"/>
            </a:pPr>
            <a:r>
              <a:rPr lang="en-US" altLang="en-US" smtClean="0">
                <a:latin typeface="Palatino Linotype" panose="02040502050505030304" pitchFamily="18" charset="0"/>
                <a:cs typeface="Times New Roman" panose="02020603050405020304" pitchFamily="18" charset="0"/>
              </a:rPr>
              <a:t>During </a:t>
            </a:r>
            <a:r>
              <a:rPr lang="en-US" altLang="en-US" b="1" smtClean="0">
                <a:latin typeface="Palatino Linotype" panose="02040502050505030304" pitchFamily="18" charset="0"/>
                <a:cs typeface="Times New Roman" panose="02020603050405020304" pitchFamily="18" charset="0"/>
              </a:rPr>
              <a:t>8</a:t>
            </a:r>
            <a:r>
              <a:rPr lang="en-US" altLang="en-US" b="1" baseline="30000" smtClean="0">
                <a:latin typeface="Palatino Linotype" panose="02040502050505030304" pitchFamily="18" charset="0"/>
                <a:cs typeface="Times New Roman" panose="02020603050405020304" pitchFamily="18" charset="0"/>
              </a:rPr>
              <a:t>th</a:t>
            </a:r>
            <a:r>
              <a:rPr lang="en-US" altLang="en-US" b="1" smtClean="0">
                <a:latin typeface="Palatino Linotype" panose="02040502050505030304" pitchFamily="18" charset="0"/>
                <a:cs typeface="Times New Roman" panose="02020603050405020304" pitchFamily="18" charset="0"/>
              </a:rPr>
              <a:t> week </a:t>
            </a:r>
            <a:r>
              <a:rPr lang="en-US" altLang="en-US" smtClean="0">
                <a:latin typeface="Palatino Linotype" panose="02040502050505030304" pitchFamily="18" charset="0"/>
                <a:cs typeface="Times New Roman" panose="02020603050405020304" pitchFamily="18" charset="0"/>
              </a:rPr>
              <a:t>of pregnancy from endodermal layer of the oral cavity and pharynx Eustachian tube is formed. </a:t>
            </a:r>
          </a:p>
          <a:p>
            <a:pPr lvl="1">
              <a:buFont typeface="Wingdings" panose="05000000000000000000" pitchFamily="2" charset="2"/>
              <a:buChar char="§"/>
            </a:pPr>
            <a:endParaRPr lang="en-US" altLang="en-US" sz="800" smtClean="0">
              <a:latin typeface="Palatino Linotype" panose="02040502050505030304" pitchFamily="18" charset="0"/>
              <a:cs typeface="Times New Roman" panose="02020603050405020304" pitchFamily="18" charset="0"/>
            </a:endParaRPr>
          </a:p>
          <a:p>
            <a:pPr lvl="1">
              <a:buFont typeface="Wingdings" panose="05000000000000000000" pitchFamily="2" charset="2"/>
              <a:buChar char="§"/>
            </a:pPr>
            <a:r>
              <a:rPr lang="en-US" altLang="en-US" smtClean="0">
                <a:latin typeface="Palatino Linotype" panose="02040502050505030304" pitchFamily="18" charset="0"/>
                <a:cs typeface="Times New Roman" panose="02020603050405020304" pitchFamily="18" charset="0"/>
              </a:rPr>
              <a:t>Mastoid antrum starts to develop during </a:t>
            </a:r>
            <a:r>
              <a:rPr lang="en-US" altLang="en-US" b="1" smtClean="0">
                <a:latin typeface="Palatino Linotype" panose="02040502050505030304" pitchFamily="18" charset="0"/>
                <a:cs typeface="Times New Roman" panose="02020603050405020304" pitchFamily="18" charset="0"/>
              </a:rPr>
              <a:t>5</a:t>
            </a:r>
            <a:r>
              <a:rPr lang="en-US" altLang="en-US" b="1" baseline="30000" smtClean="0">
                <a:latin typeface="Palatino Linotype" panose="02040502050505030304" pitchFamily="18" charset="0"/>
                <a:cs typeface="Times New Roman" panose="02020603050405020304" pitchFamily="18" charset="0"/>
              </a:rPr>
              <a:t>th</a:t>
            </a:r>
            <a:r>
              <a:rPr lang="en-US" altLang="en-US" b="1" smtClean="0">
                <a:latin typeface="Palatino Linotype" panose="02040502050505030304" pitchFamily="18" charset="0"/>
                <a:cs typeface="Times New Roman" panose="02020603050405020304" pitchFamily="18" charset="0"/>
              </a:rPr>
              <a:t> month </a:t>
            </a:r>
            <a:r>
              <a:rPr lang="en-US" altLang="en-US" smtClean="0">
                <a:latin typeface="Palatino Linotype" panose="02040502050505030304" pitchFamily="18" charset="0"/>
                <a:cs typeface="Times New Roman" panose="02020603050405020304" pitchFamily="18" charset="0"/>
              </a:rPr>
              <a:t>of pregnancy.</a:t>
            </a:r>
          </a:p>
          <a:p>
            <a:pPr lvl="1">
              <a:buFont typeface="Wingdings" panose="05000000000000000000" pitchFamily="2" charset="2"/>
              <a:buChar char="§"/>
            </a:pPr>
            <a:endParaRPr lang="sr-Cyrl-RS" altLang="en-US" sz="800">
              <a:latin typeface="Palatino Linotype" panose="02040502050505030304" pitchFamily="18" charset="0"/>
              <a:cs typeface="Times New Roman" panose="02020603050405020304" pitchFamily="18" charset="0"/>
            </a:endParaRPr>
          </a:p>
          <a:p>
            <a:pPr lvl="1">
              <a:buFont typeface="Wingdings" panose="05000000000000000000" pitchFamily="2" charset="2"/>
              <a:buChar char="§"/>
            </a:pPr>
            <a:r>
              <a:rPr lang="en-US" altLang="en-US" smtClean="0">
                <a:latin typeface="Palatino Linotype" panose="02040502050505030304" pitchFamily="18" charset="0"/>
                <a:cs typeface="Times New Roman" panose="02020603050405020304" pitchFamily="18" charset="0"/>
              </a:rPr>
              <a:t>Mastoid process finishes its development by forming mastoid cells after birth</a:t>
            </a:r>
            <a:r>
              <a:rPr lang="sr-Cyrl-RS" altLang="en-US" smtClean="0">
                <a:latin typeface="Palatino Linotype" panose="02040502050505030304" pitchFamily="18" charset="0"/>
                <a:cs typeface="Times New Roman" panose="02020603050405020304" pitchFamily="18" charset="0"/>
              </a:rPr>
              <a:t>.</a:t>
            </a:r>
            <a:endParaRPr lang="en-US" altLang="en-US" smtClean="0">
              <a:latin typeface="Palatino Linotype" panose="02040502050505030304" pitchFamily="18" charset="0"/>
              <a:cs typeface="Times New Roman" panose="02020603050405020304" pitchFamily="18" charset="0"/>
            </a:endParaRPr>
          </a:p>
          <a:p>
            <a:pPr lvl="1">
              <a:buFont typeface="Wingdings" panose="05000000000000000000" pitchFamily="2" charset="2"/>
              <a:buChar char="§"/>
            </a:pPr>
            <a:endParaRPr lang="sr-Cyrl-RS" altLang="en-US" sz="800">
              <a:latin typeface="Palatino Linotype" panose="02040502050505030304" pitchFamily="18" charset="0"/>
              <a:cs typeface="Times New Roman" panose="02020603050405020304" pitchFamily="18" charset="0"/>
            </a:endParaRPr>
          </a:p>
          <a:p>
            <a:pPr lvl="1">
              <a:buFont typeface="Wingdings" panose="05000000000000000000" pitchFamily="2" charset="2"/>
              <a:buChar char="§"/>
            </a:pPr>
            <a:r>
              <a:rPr lang="en-US" altLang="en-US" smtClean="0">
                <a:latin typeface="Palatino Linotype" panose="02040502050505030304" pitchFamily="18" charset="0"/>
                <a:cs typeface="Times New Roman" panose="02020603050405020304" pitchFamily="18" charset="0"/>
              </a:rPr>
              <a:t>Mastoid cell pneumatization starts in infants and is completed between 6</a:t>
            </a:r>
            <a:r>
              <a:rPr lang="en-US" altLang="en-US" baseline="30000" smtClean="0">
                <a:latin typeface="Palatino Linotype" panose="02040502050505030304" pitchFamily="18" charset="0"/>
                <a:cs typeface="Times New Roman" panose="02020603050405020304" pitchFamily="18" charset="0"/>
              </a:rPr>
              <a:t>th</a:t>
            </a:r>
            <a:r>
              <a:rPr lang="en-US" altLang="en-US" smtClean="0">
                <a:latin typeface="Palatino Linotype" panose="02040502050505030304" pitchFamily="18" charset="0"/>
                <a:cs typeface="Times New Roman" panose="02020603050405020304" pitchFamily="18" charset="0"/>
              </a:rPr>
              <a:t> and 12</a:t>
            </a:r>
            <a:r>
              <a:rPr lang="en-US" altLang="en-US" baseline="30000" smtClean="0">
                <a:latin typeface="Palatino Linotype" panose="02040502050505030304" pitchFamily="18" charset="0"/>
                <a:cs typeface="Times New Roman" panose="02020603050405020304" pitchFamily="18" charset="0"/>
              </a:rPr>
              <a:t>th</a:t>
            </a:r>
            <a:r>
              <a:rPr lang="en-US" altLang="en-US" smtClean="0">
                <a:latin typeface="Palatino Linotype" panose="02040502050505030304" pitchFamily="18" charset="0"/>
                <a:cs typeface="Times New Roman" panose="02020603050405020304" pitchFamily="18" charset="0"/>
              </a:rPr>
              <a:t> year</a:t>
            </a:r>
            <a:r>
              <a:rPr lang="sr-Cyrl-RS" altLang="en-US" smtClean="0">
                <a:latin typeface="Palatino Linotype" panose="02040502050505030304" pitchFamily="18" charset="0"/>
                <a:cs typeface="Times New Roman" panose="02020603050405020304" pitchFamily="18" charset="0"/>
              </a:rPr>
              <a:t>.</a:t>
            </a:r>
            <a:endParaRPr lang="en-US" altLang="en-US">
              <a:latin typeface="Palatino Linotype" panose="02040502050505030304" pitchFamily="18" charset="0"/>
              <a:cs typeface="Times New Roman" panose="02020603050405020304"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Middle ear</a:t>
            </a:r>
            <a:endParaRPr lang="en-US" sz="3500" b="1" dirty="0">
              <a:solidFill>
                <a:srgbClr val="000099"/>
              </a:solidFill>
              <a:latin typeface="Palatino Linotype" pitchFamily="18"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716973" y="707830"/>
            <a:ext cx="10515600" cy="2806647"/>
          </a:xfrm>
        </p:spPr>
        <p:txBody>
          <a:bodyPr>
            <a:normAutofit/>
          </a:bodyPr>
          <a:lstStyle/>
          <a:p>
            <a:pPr>
              <a:lnSpc>
                <a:spcPct val="100000"/>
              </a:lnSpc>
              <a:buFont typeface="Wingdings" panose="05000000000000000000" pitchFamily="2" charset="2"/>
              <a:buChar char="§"/>
            </a:pPr>
            <a:r>
              <a:rPr lang="en-US" sz="2400" b="1" smtClean="0">
                <a:latin typeface="Palatino Linotype" panose="02040502050505030304" pitchFamily="18" charset="0"/>
                <a:cs typeface="Times New Roman" pitchFamily="18" charset="0"/>
              </a:rPr>
              <a:t>Therapy</a:t>
            </a:r>
            <a:r>
              <a:rPr lang="sr-Cyrl-RS" sz="2400" smtClean="0">
                <a:latin typeface="Palatino Linotype" panose="02040502050505030304" pitchFamily="18" charset="0"/>
                <a:cs typeface="Times New Roman" pitchFamily="18" charset="0"/>
              </a:rPr>
              <a:t>: </a:t>
            </a:r>
            <a:endParaRPr lang="en-US" sz="2400" smtClean="0">
              <a:latin typeface="Palatino Linotype" panose="02040502050505030304" pitchFamily="18" charset="0"/>
              <a:cs typeface="Times New Roman" pitchFamily="18" charset="0"/>
            </a:endParaRPr>
          </a:p>
          <a:p>
            <a:pPr lvl="1">
              <a:lnSpc>
                <a:spcPct val="100000"/>
              </a:lnSpc>
            </a:pPr>
            <a:r>
              <a:rPr lang="en-US" smtClean="0">
                <a:latin typeface="Palatino Linotype" panose="02040502050505030304" pitchFamily="18" charset="0"/>
                <a:cs typeface="Times New Roman" pitchFamily="18" charset="0"/>
              </a:rPr>
              <a:t>Conservative</a:t>
            </a:r>
            <a:r>
              <a:rPr lang="sr-Cyrl-RS" dirty="0" smtClean="0">
                <a:latin typeface="Palatino Linotype" panose="02040502050505030304" pitchFamily="18" charset="0"/>
                <a:cs typeface="Times New Roman" pitchFamily="18" charset="0"/>
              </a:rPr>
              <a:t>: </a:t>
            </a:r>
            <a:r>
              <a:rPr lang="en-US" dirty="0" smtClean="0">
                <a:latin typeface="Palatino Linotype" panose="02040502050505030304" pitchFamily="18" charset="0"/>
                <a:cs typeface="Times New Roman" pitchFamily="18" charset="0"/>
              </a:rPr>
              <a:t>high doses of antibiotics, according to </a:t>
            </a:r>
            <a:r>
              <a:rPr lang="en-US" dirty="0" err="1" smtClean="0">
                <a:latin typeface="Palatino Linotype" panose="02040502050505030304" pitchFamily="18" charset="0"/>
                <a:cs typeface="Times New Roman" pitchFamily="18" charset="0"/>
              </a:rPr>
              <a:t>antibiogram</a:t>
            </a:r>
            <a:r>
              <a:rPr lang="sr-Cyrl-RS" dirty="0" smtClean="0">
                <a:latin typeface="Palatino Linotype" panose="02040502050505030304" pitchFamily="18" charset="0"/>
                <a:cs typeface="Times New Roman" pitchFamily="18" charset="0"/>
              </a:rPr>
              <a:t>. </a:t>
            </a:r>
            <a:r>
              <a:rPr lang="en-US" dirty="0" smtClean="0">
                <a:latin typeface="Palatino Linotype" panose="02040502050505030304" pitchFamily="18" charset="0"/>
                <a:cs typeface="Times New Roman" pitchFamily="18" charset="0"/>
              </a:rPr>
              <a:t>Local </a:t>
            </a:r>
            <a:r>
              <a:rPr lang="en-US" dirty="0">
                <a:latin typeface="Palatino Linotype" panose="02040502050505030304" pitchFamily="18" charset="0"/>
                <a:cs typeface="Times New Roman" pitchFamily="18" charset="0"/>
              </a:rPr>
              <a:t>therapy with 3% boric </a:t>
            </a:r>
            <a:r>
              <a:rPr lang="en-US" dirty="0" smtClean="0">
                <a:latin typeface="Palatino Linotype" panose="02040502050505030304" pitchFamily="18" charset="0"/>
                <a:cs typeface="Times New Roman" pitchFamily="18" charset="0"/>
              </a:rPr>
              <a:t>acid</a:t>
            </a:r>
            <a:r>
              <a:rPr lang="en-US" smtClean="0">
                <a:latin typeface="Palatino Linotype" panose="02040502050505030304" pitchFamily="18" charset="0"/>
                <a:cs typeface="Times New Roman" pitchFamily="18" charset="0"/>
              </a:rPr>
              <a:t>. </a:t>
            </a:r>
            <a:endParaRPr lang="en-US" dirty="0" smtClean="0">
              <a:latin typeface="Palatino Linotype" panose="02040502050505030304" pitchFamily="18" charset="0"/>
              <a:cs typeface="Times New Roman" pitchFamily="18" charset="0"/>
            </a:endParaRPr>
          </a:p>
          <a:p>
            <a:pPr lvl="1">
              <a:lnSpc>
                <a:spcPct val="100000"/>
              </a:lnSpc>
            </a:pPr>
            <a:r>
              <a:rPr lang="en-US" dirty="0" smtClean="0">
                <a:latin typeface="Palatino Linotype" panose="02040502050505030304" pitchFamily="18" charset="0"/>
                <a:cs typeface="Times New Roman" pitchFamily="18" charset="0"/>
              </a:rPr>
              <a:t>Surgical</a:t>
            </a:r>
            <a:r>
              <a:rPr lang="sr-Cyrl-RS" dirty="0" smtClean="0">
                <a:latin typeface="Palatino Linotype" panose="02040502050505030304" pitchFamily="18" charset="0"/>
                <a:cs typeface="Times New Roman" pitchFamily="18" charset="0"/>
              </a:rPr>
              <a:t>: </a:t>
            </a:r>
            <a:r>
              <a:rPr lang="en-US" dirty="0" smtClean="0">
                <a:latin typeface="Palatino Linotype" panose="02040502050505030304" pitchFamily="18" charset="0"/>
                <a:cs typeface="Times New Roman" pitchFamily="18" charset="0"/>
              </a:rPr>
              <a:t>incision and </a:t>
            </a:r>
            <a:r>
              <a:rPr lang="en-US" smtClean="0">
                <a:latin typeface="Palatino Linotype" panose="02040502050505030304" pitchFamily="18" charset="0"/>
                <a:cs typeface="Times New Roman" pitchFamily="18" charset="0"/>
              </a:rPr>
              <a:t>drainage</a:t>
            </a:r>
            <a:r>
              <a:rPr lang="sr-Cyrl-RS" smtClean="0">
                <a:latin typeface="Palatino Linotype" panose="02040502050505030304" pitchFamily="18" charset="0"/>
                <a:cs typeface="Times New Roman" pitchFamily="18" charset="0"/>
              </a:rPr>
              <a:t>.</a:t>
            </a:r>
            <a:endParaRPr lang="en-US" smtClean="0">
              <a:latin typeface="Palatino Linotype" panose="02040502050505030304" pitchFamily="18" charset="0"/>
              <a:cs typeface="Times New Roman" pitchFamily="18" charset="0"/>
            </a:endParaRPr>
          </a:p>
          <a:p>
            <a:pPr marL="228600" lvl="1">
              <a:lnSpc>
                <a:spcPct val="100000"/>
              </a:lnSpc>
              <a:spcBef>
                <a:spcPts val="1000"/>
              </a:spcBef>
              <a:buFont typeface="Wingdings" panose="05000000000000000000" pitchFamily="2" charset="2"/>
              <a:buChar char="§"/>
            </a:pPr>
            <a:r>
              <a:rPr lang="en-US" smtClean="0">
                <a:latin typeface="Palatino Linotype" panose="02040502050505030304" pitchFamily="18" charset="0"/>
                <a:cs typeface="Times New Roman" pitchFamily="18" charset="0"/>
              </a:rPr>
              <a:t>Even </a:t>
            </a:r>
            <a:r>
              <a:rPr lang="en-US" dirty="0">
                <a:latin typeface="Palatino Linotype" panose="02040502050505030304" pitchFamily="18" charset="0"/>
                <a:cs typeface="Times New Roman" pitchFamily="18" charset="0"/>
              </a:rPr>
              <a:t>beside adequate therapy, very often as a result of the disease, the auricle shrinks and </a:t>
            </a:r>
            <a:r>
              <a:rPr lang="en-US">
                <a:latin typeface="Palatino Linotype" panose="02040502050505030304" pitchFamily="18" charset="0"/>
                <a:cs typeface="Times New Roman" pitchFamily="18" charset="0"/>
              </a:rPr>
              <a:t>deforms</a:t>
            </a:r>
            <a:r>
              <a:rPr lang="sr-Cyrl-RS" smtClean="0">
                <a:latin typeface="Palatino Linotype" panose="02040502050505030304" pitchFamily="18" charset="0"/>
                <a:cs typeface="Times New Roman" pitchFamily="18" charset="0"/>
              </a:rPr>
              <a:t>.</a:t>
            </a:r>
            <a:endParaRPr lang="en-US" sz="2400" dirty="0">
              <a:latin typeface="Palatino Linotype" panose="02040502050505030304" pitchFamily="18" charset="0"/>
              <a:cs typeface="Times New Roman" pitchFamily="18" charset="0"/>
            </a:endParaRPr>
          </a:p>
        </p:txBody>
      </p:sp>
      <p:pic>
        <p:nvPicPr>
          <p:cNvPr id="3" name="Picture 4" descr="Related image">
            <a:extLst>
              <a:ext uri="{FF2B5EF4-FFF2-40B4-BE49-F238E27FC236}">
                <a16:creationId xmlns="" xmlns:a16="http://schemas.microsoft.com/office/drawing/2014/main" id="{1B97989F-B234-4AB2-A3A9-7948C39693BF}"/>
              </a:ext>
            </a:extLst>
          </p:cNvPr>
          <p:cNvPicPr>
            <a:picLocks noChangeAspect="1" noChangeArrowheads="1"/>
          </p:cNvPicPr>
          <p:nvPr/>
        </p:nvPicPr>
        <p:blipFill rotWithShape="1">
          <a:blip r:embed="rId2"/>
          <a:srcRect l="16544" r="11392" b="16664"/>
          <a:stretch/>
        </p:blipFill>
        <p:spPr bwMode="auto">
          <a:xfrm>
            <a:off x="3235873" y="3285438"/>
            <a:ext cx="2738900" cy="3572559"/>
          </a:xfrm>
          <a:prstGeom prst="rect">
            <a:avLst/>
          </a:prstGeom>
          <a:noFill/>
          <a:ln w="9525">
            <a:noFill/>
            <a:miter lim="800000"/>
            <a:headEnd/>
            <a:tailEnd/>
          </a:ln>
        </p:spPr>
      </p:pic>
      <p:pic>
        <p:nvPicPr>
          <p:cNvPr id="4" name="Picture 2" descr="Резултат слика за Perichondritis">
            <a:extLst>
              <a:ext uri="{FF2B5EF4-FFF2-40B4-BE49-F238E27FC236}">
                <a16:creationId xmlns="" xmlns:a16="http://schemas.microsoft.com/office/drawing/2014/main" id="{45A185AF-F5C3-4B6B-B97C-2FDDC5EB35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0588" y="3285440"/>
            <a:ext cx="2746406" cy="357256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Резултат слика за Perichondritis">
            <a:extLst>
              <a:ext uri="{FF2B5EF4-FFF2-40B4-BE49-F238E27FC236}">
                <a16:creationId xmlns="" xmlns:a16="http://schemas.microsoft.com/office/drawing/2014/main" id="{0D4DC20A-76C3-4871-B78C-8314A503374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71" t="1992" r="50840" b="1537"/>
          <a:stretch/>
        </p:blipFill>
        <p:spPr bwMode="auto">
          <a:xfrm>
            <a:off x="9333686" y="3305586"/>
            <a:ext cx="2724460" cy="355241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Резултат слика за Perichondritis">
            <a:extLst>
              <a:ext uri="{FF2B5EF4-FFF2-40B4-BE49-F238E27FC236}">
                <a16:creationId xmlns="" xmlns:a16="http://schemas.microsoft.com/office/drawing/2014/main" id="{3F2E953B-C4D9-43C0-8BEC-C38BD56982FA}"/>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101" r="12834"/>
          <a:stretch/>
        </p:blipFill>
        <p:spPr bwMode="auto">
          <a:xfrm>
            <a:off x="6211636" y="3305587"/>
            <a:ext cx="2909994" cy="355241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Perichondritis </a:t>
            </a:r>
            <a:r>
              <a:rPr lang="en-US" sz="3500" b="1" smtClean="0">
                <a:solidFill>
                  <a:schemeClr val="tx1"/>
                </a:solidFill>
                <a:latin typeface="Palatino Linotype" pitchFamily="18" charset="0"/>
              </a:rPr>
              <a:t>of the auriculae</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887200134"/>
      </p:ext>
    </p:extLst>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1"/>
          <p:cNvSpPr>
            <a:spLocks noGrp="1"/>
          </p:cNvSpPr>
          <p:nvPr>
            <p:ph idx="1"/>
          </p:nvPr>
        </p:nvSpPr>
        <p:spPr>
          <a:xfrm>
            <a:off x="678402" y="1029809"/>
            <a:ext cx="10515600" cy="5728799"/>
          </a:xfrm>
        </p:spPr>
        <p:txBody>
          <a:bodyPr>
            <a:noAutofit/>
          </a:bodyPr>
          <a:lstStyle/>
          <a:p>
            <a:pPr eaLnBrk="1" hangingPunct="1">
              <a:lnSpc>
                <a:spcPct val="120000"/>
              </a:lnSpc>
              <a:buFont typeface="Wingdings" panose="05000000000000000000" pitchFamily="2" charset="2"/>
              <a:buChar char="§"/>
            </a:pPr>
            <a:r>
              <a:rPr lang="en-US" sz="2400" smtClean="0">
                <a:latin typeface="Palatino Linotype" panose="02040502050505030304" pitchFamily="18" charset="0"/>
                <a:cs typeface="Times New Roman" pitchFamily="18" charset="0"/>
              </a:rPr>
              <a:t>Viral </a:t>
            </a:r>
            <a:r>
              <a:rPr lang="en-US" sz="2400" dirty="0" smtClean="0">
                <a:latin typeface="Palatino Linotype" panose="02040502050505030304" pitchFamily="18" charset="0"/>
                <a:cs typeface="Times New Roman" pitchFamily="18" charset="0"/>
              </a:rPr>
              <a:t>infection of external and inner ear. </a:t>
            </a:r>
            <a:endParaRPr lang="en-US" sz="2400" dirty="0">
              <a:latin typeface="Palatino Linotype" panose="02040502050505030304" pitchFamily="18" charset="0"/>
              <a:cs typeface="Times New Roman" pitchFamily="18" charset="0"/>
            </a:endParaRPr>
          </a:p>
          <a:p>
            <a:pPr>
              <a:lnSpc>
                <a:spcPct val="120000"/>
              </a:lnSpc>
              <a:buFont typeface="Wingdings" panose="05000000000000000000" pitchFamily="2" charset="2"/>
              <a:buChar char="§"/>
            </a:pPr>
            <a:r>
              <a:rPr lang="en-US" sz="2400" b="1" dirty="0" smtClean="0">
                <a:latin typeface="Palatino Linotype" panose="02040502050505030304" pitchFamily="18" charset="0"/>
                <a:cs typeface="Times New Roman" pitchFamily="18" charset="0"/>
              </a:rPr>
              <a:t>Etiology</a:t>
            </a:r>
            <a:r>
              <a:rPr lang="en-US" sz="2400" dirty="0" smtClean="0">
                <a:latin typeface="Palatino Linotype" panose="02040502050505030304" pitchFamily="18" charset="0"/>
                <a:cs typeface="Times New Roman" pitchFamily="18" charset="0"/>
              </a:rPr>
              <a:t>:</a:t>
            </a:r>
            <a:r>
              <a:rPr lang="sr-Cyrl-RS" sz="2400" dirty="0" smtClean="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Varicella </a:t>
            </a:r>
            <a:r>
              <a:rPr lang="en-US" sz="2400">
                <a:latin typeface="Palatino Linotype" panose="02040502050505030304" pitchFamily="18" charset="0"/>
                <a:cs typeface="Times New Roman" pitchFamily="18" charset="0"/>
              </a:rPr>
              <a:t>zoster </a:t>
            </a:r>
            <a:r>
              <a:rPr lang="en-US" sz="2400" smtClean="0">
                <a:latin typeface="Palatino Linotype" panose="02040502050505030304" pitchFamily="18" charset="0"/>
                <a:cs typeface="Times New Roman" pitchFamily="18" charset="0"/>
              </a:rPr>
              <a:t>virus.</a:t>
            </a:r>
            <a:endParaRPr lang="en-US" sz="2400" dirty="0">
              <a:latin typeface="Palatino Linotype" panose="02040502050505030304" pitchFamily="18" charset="0"/>
              <a:cs typeface="Times New Roman" pitchFamily="18" charset="0"/>
            </a:endParaRPr>
          </a:p>
          <a:p>
            <a:pPr>
              <a:lnSpc>
                <a:spcPct val="120000"/>
              </a:lnSpc>
              <a:buFont typeface="Wingdings" panose="05000000000000000000" pitchFamily="2" charset="2"/>
              <a:buChar char="§"/>
            </a:pPr>
            <a:r>
              <a:rPr lang="en-US" sz="2400" b="1" dirty="0" err="1" smtClean="0">
                <a:latin typeface="Palatino Linotype" panose="02040502050505030304" pitchFamily="18" charset="0"/>
                <a:cs typeface="Times New Roman" pitchFamily="18" charset="0"/>
              </a:rPr>
              <a:t>Patogenesis</a:t>
            </a:r>
            <a:r>
              <a:rPr lang="en-US" sz="2400" dirty="0" smtClean="0">
                <a:latin typeface="Palatino Linotype" panose="02040502050505030304" pitchFamily="18" charset="0"/>
                <a:cs typeface="Times New Roman" pitchFamily="18" charset="0"/>
              </a:rPr>
              <a:t>:</a:t>
            </a:r>
            <a:r>
              <a:rPr lang="sr-Cyrl-RS" sz="2400" dirty="0" smtClean="0">
                <a:latin typeface="Palatino Linotype" panose="02040502050505030304" pitchFamily="18" charset="0"/>
                <a:cs typeface="Times New Roman" pitchFamily="18" charset="0"/>
              </a:rPr>
              <a:t> </a:t>
            </a:r>
            <a:r>
              <a:rPr lang="en-US" sz="2400" dirty="0" smtClean="0">
                <a:latin typeface="Palatino Linotype" panose="02040502050505030304" pitchFamily="18" charset="0"/>
                <a:cs typeface="Times New Roman" pitchFamily="18" charset="0"/>
              </a:rPr>
              <a:t>Eruption </a:t>
            </a:r>
            <a:r>
              <a:rPr lang="en-US" sz="2400" dirty="0">
                <a:latin typeface="Palatino Linotype" panose="02040502050505030304" pitchFamily="18" charset="0"/>
                <a:cs typeface="Times New Roman" pitchFamily="18" charset="0"/>
              </a:rPr>
              <a:t>of vesicles of varying intensity and number on the skin of the ear, with possible bacterial </a:t>
            </a:r>
            <a:r>
              <a:rPr lang="en-US" sz="2400" dirty="0" err="1">
                <a:latin typeface="Palatino Linotype" panose="02040502050505030304" pitchFamily="18" charset="0"/>
                <a:cs typeface="Times New Roman" pitchFamily="18" charset="0"/>
              </a:rPr>
              <a:t>superinfection</a:t>
            </a:r>
            <a:r>
              <a:rPr lang="en-US" sz="2400" dirty="0">
                <a:latin typeface="Palatino Linotype" panose="02040502050505030304" pitchFamily="18" charset="0"/>
                <a:cs typeface="Times New Roman" pitchFamily="18" charset="0"/>
              </a:rPr>
              <a:t> and affection of the V, VII and VIII cranial nerves, </a:t>
            </a:r>
            <a:r>
              <a:rPr lang="en-US" sz="2400" dirty="0" smtClean="0">
                <a:latin typeface="Palatino Linotype" panose="02040502050505030304" pitchFamily="18" charset="0"/>
                <a:cs typeface="Times New Roman" pitchFamily="18" charset="0"/>
              </a:rPr>
              <a:t>followed by </a:t>
            </a:r>
            <a:r>
              <a:rPr lang="en-US" sz="2400" dirty="0">
                <a:latin typeface="Palatino Linotype" panose="02040502050505030304" pitchFamily="18" charset="0"/>
                <a:cs typeface="Times New Roman" pitchFamily="18" charset="0"/>
              </a:rPr>
              <a:t>intense pain, deafness and peripheral paralysis of the facial </a:t>
            </a:r>
            <a:r>
              <a:rPr lang="en-US" sz="2400">
                <a:latin typeface="Palatino Linotype" panose="02040502050505030304" pitchFamily="18" charset="0"/>
                <a:cs typeface="Times New Roman" pitchFamily="18" charset="0"/>
              </a:rPr>
              <a:t>nerve</a:t>
            </a:r>
            <a:r>
              <a:rPr lang="en-US" sz="2400" smtClean="0">
                <a:latin typeface="Palatino Linotype" panose="02040502050505030304" pitchFamily="18" charset="0"/>
                <a:cs typeface="Times New Roman" pitchFamily="18" charset="0"/>
              </a:rPr>
              <a:t>.</a:t>
            </a:r>
          </a:p>
          <a:p>
            <a:pPr>
              <a:lnSpc>
                <a:spcPct val="120000"/>
              </a:lnSpc>
              <a:buFont typeface="Wingdings" panose="05000000000000000000" pitchFamily="2" charset="2"/>
              <a:buChar char="§"/>
            </a:pPr>
            <a:r>
              <a:rPr lang="en-US" sz="2400" b="1">
                <a:latin typeface="Palatino Linotype" panose="02040502050505030304" pitchFamily="18" charset="0"/>
                <a:cs typeface="Times New Roman" pitchFamily="18" charset="0"/>
              </a:rPr>
              <a:t>Clinical presentation:</a:t>
            </a:r>
            <a:r>
              <a:rPr lang="en-US" sz="2400">
                <a:latin typeface="Palatino Linotype" panose="02040502050505030304" pitchFamily="18" charset="0"/>
                <a:cs typeface="Times New Roman" pitchFamily="18" charset="0"/>
              </a:rPr>
              <a:t> The disease begins with intense pain in the area of ​​the ear (affection of the sensitive branches of the trigeminus), high temperature, shivering. Headache, dizziness, tinnitus, peripheral facial paralysis, sensorineural hearing loss often occur. After that, erythema appears with vesicles filled with serohemorrhagic contents. After vesicles rupture, crusts are formed.</a:t>
            </a:r>
          </a:p>
          <a:p>
            <a:pPr>
              <a:lnSpc>
                <a:spcPct val="120000"/>
              </a:lnSpc>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Herpes zoster oticus</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2734908165"/>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1"/>
          <p:cNvSpPr>
            <a:spLocks noGrp="1"/>
          </p:cNvSpPr>
          <p:nvPr>
            <p:ph idx="1"/>
          </p:nvPr>
        </p:nvSpPr>
        <p:spPr>
          <a:xfrm>
            <a:off x="838200" y="804846"/>
            <a:ext cx="10515600" cy="2781192"/>
          </a:xfrm>
        </p:spPr>
        <p:txBody>
          <a:bodyPr>
            <a:normAutofit/>
          </a:bodyPr>
          <a:lstStyle/>
          <a:p>
            <a:pPr>
              <a:lnSpc>
                <a:spcPct val="110000"/>
              </a:lnSpc>
              <a:buFont typeface="Wingdings" panose="05000000000000000000" pitchFamily="2" charset="2"/>
              <a:buChar char="§"/>
            </a:pPr>
            <a:r>
              <a:rPr lang="en-US" sz="2400" smtClean="0">
                <a:latin typeface="Palatino Linotype" panose="02040502050505030304" pitchFamily="18" charset="0"/>
                <a:cs typeface="Times New Roman" pitchFamily="18" charset="0"/>
              </a:rPr>
              <a:t>Peripheral </a:t>
            </a:r>
            <a:r>
              <a:rPr lang="en-US" sz="2400" dirty="0">
                <a:latin typeface="Palatino Linotype" panose="02040502050505030304" pitchFamily="18" charset="0"/>
                <a:cs typeface="Times New Roman" pitchFamily="18" charset="0"/>
              </a:rPr>
              <a:t>facial paralysis, </a:t>
            </a:r>
            <a:r>
              <a:rPr lang="en-US" sz="2400" dirty="0" err="1">
                <a:latin typeface="Palatino Linotype" panose="02040502050505030304" pitchFamily="18" charset="0"/>
                <a:cs typeface="Times New Roman" pitchFamily="18" charset="0"/>
              </a:rPr>
              <a:t>sensorineural</a:t>
            </a:r>
            <a:r>
              <a:rPr lang="en-US" sz="2400" dirty="0">
                <a:latin typeface="Palatino Linotype" panose="02040502050505030304" pitchFamily="18" charset="0"/>
                <a:cs typeface="Times New Roman" pitchFamily="18" charset="0"/>
              </a:rPr>
              <a:t> </a:t>
            </a:r>
            <a:r>
              <a:rPr lang="en-US" sz="2400" dirty="0" smtClean="0">
                <a:latin typeface="Palatino Linotype" panose="02040502050505030304" pitchFamily="18" charset="0"/>
                <a:cs typeface="Times New Roman" pitchFamily="18" charset="0"/>
              </a:rPr>
              <a:t>hearing loss </a:t>
            </a:r>
            <a:r>
              <a:rPr lang="en-US" sz="2400" dirty="0">
                <a:latin typeface="Palatino Linotype" panose="02040502050505030304" pitchFamily="18" charset="0"/>
                <a:cs typeface="Times New Roman" pitchFamily="18" charset="0"/>
              </a:rPr>
              <a:t>and </a:t>
            </a:r>
            <a:r>
              <a:rPr lang="en-US" sz="2400" dirty="0" smtClean="0">
                <a:latin typeface="Palatino Linotype" panose="02040502050505030304" pitchFamily="18" charset="0"/>
                <a:cs typeface="Times New Roman" pitchFamily="18" charset="0"/>
              </a:rPr>
              <a:t>vertigo - Ramsay </a:t>
            </a:r>
            <a:r>
              <a:rPr lang="en-US" sz="2400">
                <a:latin typeface="Palatino Linotype" panose="02040502050505030304" pitchFamily="18" charset="0"/>
                <a:cs typeface="Times New Roman" pitchFamily="18" charset="0"/>
              </a:rPr>
              <a:t>Hunt </a:t>
            </a:r>
            <a:r>
              <a:rPr lang="en-US" sz="2400" smtClean="0">
                <a:latin typeface="Palatino Linotype" panose="02040502050505030304" pitchFamily="18" charset="0"/>
                <a:cs typeface="Times New Roman" pitchFamily="18" charset="0"/>
              </a:rPr>
              <a:t>syndrome.</a:t>
            </a:r>
            <a:endParaRPr lang="en-US" sz="2400" dirty="0" smtClean="0">
              <a:latin typeface="Palatino Linotype" panose="02040502050505030304" pitchFamily="18" charset="0"/>
              <a:cs typeface="Times New Roman" pitchFamily="18" charset="0"/>
            </a:endParaRPr>
          </a:p>
          <a:p>
            <a:pPr>
              <a:lnSpc>
                <a:spcPct val="110000"/>
              </a:lnSpc>
              <a:buFont typeface="Wingdings" panose="05000000000000000000" pitchFamily="2" charset="2"/>
              <a:buChar char="§"/>
            </a:pPr>
            <a:r>
              <a:rPr lang="en-US" sz="2400" dirty="0" smtClean="0">
                <a:latin typeface="Palatino Linotype" panose="02040502050505030304" pitchFamily="18" charset="0"/>
                <a:cs typeface="Times New Roman" pitchFamily="18" charset="0"/>
              </a:rPr>
              <a:t>Hearing loss that occurs in </a:t>
            </a:r>
            <a:r>
              <a:rPr lang="en-US" sz="2400" dirty="0">
                <a:latin typeface="Palatino Linotype" panose="02040502050505030304" pitchFamily="18" charset="0"/>
                <a:cs typeface="Times New Roman" pitchFamily="18" charset="0"/>
              </a:rPr>
              <a:t>about 40</a:t>
            </a:r>
            <a:r>
              <a:rPr lang="en-US" sz="2400" dirty="0" smtClean="0">
                <a:latin typeface="Palatino Linotype" panose="02040502050505030304" pitchFamily="18" charset="0"/>
                <a:cs typeface="Times New Roman" pitchFamily="18" charset="0"/>
              </a:rPr>
              <a:t>% of the cases is permanent</a:t>
            </a:r>
            <a:r>
              <a:rPr lang="sr-Cyrl-RS" sz="2400" dirty="0" smtClean="0">
                <a:latin typeface="Palatino Linotype" panose="02040502050505030304" pitchFamily="18" charset="0"/>
                <a:cs typeface="Times New Roman" pitchFamily="18" charset="0"/>
              </a:rPr>
              <a:t>.</a:t>
            </a:r>
            <a:endParaRPr lang="en-US" sz="2400" dirty="0">
              <a:latin typeface="Palatino Linotype" panose="02040502050505030304" pitchFamily="18" charset="0"/>
              <a:cs typeface="Times New Roman" pitchFamily="18" charset="0"/>
            </a:endParaRPr>
          </a:p>
          <a:p>
            <a:pPr>
              <a:lnSpc>
                <a:spcPct val="110000"/>
              </a:lnSpc>
              <a:buFont typeface="Wingdings" panose="05000000000000000000" pitchFamily="2" charset="2"/>
              <a:buChar char="§"/>
            </a:pPr>
            <a:r>
              <a:rPr lang="en-US" sz="2400" dirty="0">
                <a:latin typeface="Palatino Linotype" panose="02040502050505030304" pitchFamily="18" charset="0"/>
                <a:cs typeface="Times New Roman" pitchFamily="18" charset="0"/>
              </a:rPr>
              <a:t>Peripheral facial </a:t>
            </a:r>
            <a:r>
              <a:rPr lang="en-US" sz="2400" dirty="0" smtClean="0">
                <a:latin typeface="Palatino Linotype" panose="02040502050505030304" pitchFamily="18" charset="0"/>
                <a:cs typeface="Times New Roman" pitchFamily="18" charset="0"/>
              </a:rPr>
              <a:t>paralysis, occurring </a:t>
            </a:r>
            <a:r>
              <a:rPr lang="en-US" sz="2400" dirty="0">
                <a:latin typeface="Palatino Linotype" panose="02040502050505030304" pitchFamily="18" charset="0"/>
                <a:cs typeface="Times New Roman" pitchFamily="18" charset="0"/>
              </a:rPr>
              <a:t>in about 60-90%</a:t>
            </a:r>
            <a:r>
              <a:rPr lang="en-US" sz="2400" dirty="0" smtClean="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has a poor </a:t>
            </a:r>
            <a:r>
              <a:rPr lang="en-US" sz="2400" dirty="0" smtClean="0">
                <a:latin typeface="Palatino Linotype" panose="02040502050505030304" pitchFamily="18" charset="0"/>
                <a:cs typeface="Times New Roman" pitchFamily="18" charset="0"/>
              </a:rPr>
              <a:t>prognosis.</a:t>
            </a:r>
            <a:endParaRPr lang="en-US" sz="2400" dirty="0">
              <a:latin typeface="Palatino Linotype" panose="02040502050505030304" pitchFamily="18" charset="0"/>
              <a:cs typeface="Times New Roman"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Herpes zoster oticus</a:t>
            </a:r>
            <a:endParaRPr lang="en-US" sz="3500" b="1" dirty="0">
              <a:solidFill>
                <a:schemeClr val="tx1"/>
              </a:solidFill>
              <a:latin typeface="Palatino Linotype" pitchFamily="18" charset="0"/>
            </a:endParaRPr>
          </a:p>
        </p:txBody>
      </p:sp>
      <p:pic>
        <p:nvPicPr>
          <p:cNvPr id="4" name="Picture 2" descr="https://www.uv.es/derma/CLindex/CLcontacto/fot/1.jpg">
            <a:extLst>
              <a:ext uri="{FF2B5EF4-FFF2-40B4-BE49-F238E27FC236}">
                <a16:creationId xmlns="" xmlns:a16="http://schemas.microsoft.com/office/drawing/2014/main" id="{0298FC08-E094-4E2A-8985-65925A329174}"/>
              </a:ext>
            </a:extLst>
          </p:cNvPr>
          <p:cNvPicPr>
            <a:picLocks noChangeAspect="1" noChangeArrowheads="1"/>
          </p:cNvPicPr>
          <p:nvPr/>
        </p:nvPicPr>
        <p:blipFill>
          <a:blip r:embed="rId2"/>
          <a:srcRect/>
          <a:stretch>
            <a:fillRect/>
          </a:stretch>
        </p:blipFill>
        <p:spPr bwMode="auto">
          <a:xfrm>
            <a:off x="578026" y="3248025"/>
            <a:ext cx="5015369" cy="3552055"/>
          </a:xfrm>
          <a:prstGeom prst="rect">
            <a:avLst/>
          </a:prstGeom>
          <a:noFill/>
          <a:ln w="9525">
            <a:noFill/>
            <a:miter lim="800000"/>
            <a:headEnd/>
            <a:tailEnd/>
          </a:ln>
        </p:spPr>
      </p:pic>
      <p:pic>
        <p:nvPicPr>
          <p:cNvPr id="5" name="Picture 2" descr="Резултат слика за Herpes zoster oticus">
            <a:extLst>
              <a:ext uri="{FF2B5EF4-FFF2-40B4-BE49-F238E27FC236}">
                <a16:creationId xmlns="" xmlns:a16="http://schemas.microsoft.com/office/drawing/2014/main" id="{65679864-66D0-47C3-BE5C-B6B6A650F1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35257" y="3248025"/>
            <a:ext cx="5715000" cy="3609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4024326"/>
      </p:ext>
    </p:extLst>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1"/>
          <p:cNvSpPr>
            <a:spLocks noGrp="1"/>
          </p:cNvSpPr>
          <p:nvPr>
            <p:ph idx="1"/>
          </p:nvPr>
        </p:nvSpPr>
        <p:spPr>
          <a:xfrm>
            <a:off x="350777" y="1045324"/>
            <a:ext cx="9903781" cy="5467066"/>
          </a:xfrm>
        </p:spPr>
        <p:txBody>
          <a:bodyPr>
            <a:normAutofit/>
          </a:bodyPr>
          <a:lstStyle/>
          <a:p>
            <a:pPr eaLnBrk="1" hangingPunct="1">
              <a:lnSpc>
                <a:spcPct val="110000"/>
              </a:lnSpc>
              <a:buFont typeface="Wingdings" panose="05000000000000000000" pitchFamily="2" charset="2"/>
              <a:buChar char="§"/>
            </a:pPr>
            <a:r>
              <a:rPr lang="en-US" sz="2400" b="1" dirty="0" smtClean="0">
                <a:latin typeface="Palatino Linotype" panose="02040502050505030304" pitchFamily="18" charset="0"/>
                <a:cs typeface="Times New Roman" pitchFamily="18" charset="0"/>
              </a:rPr>
              <a:t>Diagnosis</a:t>
            </a:r>
            <a:r>
              <a:rPr lang="sr-Cyrl-RS" sz="2400" dirty="0" smtClean="0">
                <a:latin typeface="Palatino Linotype" panose="02040502050505030304" pitchFamily="18" charset="0"/>
                <a:cs typeface="Times New Roman" pitchFamily="18" charset="0"/>
              </a:rPr>
              <a:t>: </a:t>
            </a:r>
            <a:r>
              <a:rPr lang="en-US" sz="2400" dirty="0" smtClean="0">
                <a:latin typeface="Palatino Linotype" panose="02040502050505030304" pitchFamily="18" charset="0"/>
                <a:cs typeface="Times New Roman" pitchFamily="18" charset="0"/>
              </a:rPr>
              <a:t>anamnesis, clinical examination, </a:t>
            </a:r>
            <a:r>
              <a:rPr lang="en-US" sz="2400" dirty="0" err="1" smtClean="0">
                <a:latin typeface="Palatino Linotype" panose="02040502050505030304" pitchFamily="18" charset="0"/>
                <a:cs typeface="Times New Roman" pitchFamily="18" charset="0"/>
              </a:rPr>
              <a:t>audiological</a:t>
            </a:r>
            <a:r>
              <a:rPr lang="en-US" sz="2400" dirty="0" smtClean="0">
                <a:latin typeface="Palatino Linotype" panose="02040502050505030304" pitchFamily="18" charset="0"/>
                <a:cs typeface="Times New Roman" pitchFamily="18" charset="0"/>
              </a:rPr>
              <a:t> </a:t>
            </a:r>
            <a:r>
              <a:rPr lang="en-US" sz="2400" smtClean="0">
                <a:latin typeface="Palatino Linotype" panose="02040502050505030304" pitchFamily="18" charset="0"/>
                <a:cs typeface="Times New Roman" pitchFamily="18" charset="0"/>
              </a:rPr>
              <a:t>testing</a:t>
            </a:r>
            <a:r>
              <a:rPr lang="sr-Cyrl-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eaLnBrk="1" hangingPunct="1">
              <a:lnSpc>
                <a:spcPct val="110000"/>
              </a:lnSpc>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eaLnBrk="1" hangingPunct="1">
              <a:lnSpc>
                <a:spcPct val="110000"/>
              </a:lnSpc>
              <a:buFont typeface="Wingdings" panose="05000000000000000000" pitchFamily="2" charset="2"/>
              <a:buChar char="§"/>
            </a:pPr>
            <a:r>
              <a:rPr lang="en-US" sz="2400" b="1" dirty="0" smtClean="0">
                <a:latin typeface="Palatino Linotype" panose="02040502050505030304" pitchFamily="18" charset="0"/>
                <a:cs typeface="Times New Roman" pitchFamily="18" charset="0"/>
              </a:rPr>
              <a:t>Differential diagnosis</a:t>
            </a:r>
            <a:r>
              <a:rPr lang="sr-Cyrl-RS" sz="2400" dirty="0" smtClean="0">
                <a:latin typeface="Palatino Linotype" panose="02040502050505030304" pitchFamily="18" charset="0"/>
                <a:cs typeface="Times New Roman" pitchFamily="18" charset="0"/>
              </a:rPr>
              <a:t>:</a:t>
            </a:r>
            <a:r>
              <a:rPr lang="en-US" sz="2400" dirty="0" smtClean="0">
                <a:latin typeface="Palatino Linotype" panose="02040502050505030304" pitchFamily="18" charset="0"/>
                <a:cs typeface="Times New Roman" pitchFamily="18" charset="0"/>
              </a:rPr>
              <a:t> </a:t>
            </a:r>
            <a:r>
              <a:rPr lang="en-US" sz="2400" dirty="0" err="1" smtClean="0">
                <a:latin typeface="Palatino Linotype" panose="02040502050505030304" pitchFamily="18" charset="0"/>
                <a:cs typeface="Times New Roman" pitchFamily="18" charset="0"/>
              </a:rPr>
              <a:t>perichondritis</a:t>
            </a:r>
            <a:r>
              <a:rPr lang="en-US" sz="2400" dirty="0" smtClean="0">
                <a:latin typeface="Palatino Linotype" panose="02040502050505030304" pitchFamily="18" charset="0"/>
                <a:cs typeface="Times New Roman" pitchFamily="18" charset="0"/>
              </a:rPr>
              <a:t>, </a:t>
            </a:r>
            <a:r>
              <a:rPr lang="en-US" sz="2400" dirty="0" err="1" smtClean="0">
                <a:latin typeface="Palatino Linotype" panose="02040502050505030304" pitchFamily="18" charset="0"/>
                <a:cs typeface="Times New Roman" pitchFamily="18" charset="0"/>
              </a:rPr>
              <a:t>erisipelas</a:t>
            </a:r>
            <a:r>
              <a:rPr lang="en-US" sz="2400" dirty="0" smtClean="0">
                <a:latin typeface="Palatino Linotype" panose="02040502050505030304" pitchFamily="18" charset="0"/>
                <a:cs typeface="Times New Roman" pitchFamily="18" charset="0"/>
              </a:rPr>
              <a:t>,</a:t>
            </a:r>
            <a:r>
              <a:rPr lang="sr-Cyrl-RS" sz="2400" dirty="0" smtClean="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otitis </a:t>
            </a:r>
            <a:r>
              <a:rPr lang="en-US" sz="2400">
                <a:latin typeface="Palatino Linotype" panose="02040502050505030304" pitchFamily="18" charset="0"/>
                <a:cs typeface="Times New Roman" pitchFamily="18" charset="0"/>
              </a:rPr>
              <a:t>externa</a:t>
            </a:r>
            <a:r>
              <a:rPr lang="sr-Cyrl-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eaLnBrk="1" hangingPunct="1">
              <a:lnSpc>
                <a:spcPct val="110000"/>
              </a:lnSpc>
              <a:buFont typeface="Wingdings" panose="05000000000000000000" pitchFamily="2" charset="2"/>
              <a:buChar char="§"/>
            </a:pPr>
            <a:endParaRPr lang="sr-Cyrl-RS" sz="800" dirty="0">
              <a:latin typeface="Palatino Linotype" panose="02040502050505030304" pitchFamily="18" charset="0"/>
              <a:cs typeface="Times New Roman" pitchFamily="18" charset="0"/>
            </a:endParaRPr>
          </a:p>
          <a:p>
            <a:pPr>
              <a:lnSpc>
                <a:spcPct val="110000"/>
              </a:lnSpc>
              <a:buFont typeface="Wingdings" panose="05000000000000000000" pitchFamily="2" charset="2"/>
              <a:buChar char="§"/>
            </a:pPr>
            <a:r>
              <a:rPr lang="en-US" sz="2400" b="1" dirty="0" smtClean="0">
                <a:latin typeface="Palatino Linotype" panose="02040502050505030304" pitchFamily="18" charset="0"/>
                <a:cs typeface="Times New Roman" pitchFamily="18" charset="0"/>
              </a:rPr>
              <a:t>Therapy</a:t>
            </a:r>
            <a:r>
              <a:rPr lang="sr-Cyrl-RS" sz="2400" dirty="0" smtClean="0">
                <a:latin typeface="Palatino Linotype" panose="02040502050505030304" pitchFamily="18" charset="0"/>
                <a:cs typeface="Times New Roman" pitchFamily="18" charset="0"/>
              </a:rPr>
              <a:t>: </a:t>
            </a:r>
            <a:r>
              <a:rPr lang="en-US" sz="2400" dirty="0" smtClean="0">
                <a:latin typeface="Palatino Linotype" panose="02040502050505030304" pitchFamily="18" charset="0"/>
                <a:cs typeface="Times New Roman" pitchFamily="18" charset="0"/>
              </a:rPr>
              <a:t>local therapy - </a:t>
            </a:r>
            <a:r>
              <a:rPr lang="en-US" sz="2400" dirty="0">
                <a:latin typeface="Palatino Linotype" panose="02040502050505030304" pitchFamily="18" charset="0"/>
                <a:cs typeface="Times New Roman" pitchFamily="18" charset="0"/>
              </a:rPr>
              <a:t>in order to dry the ruptured vesicles, indifferent powder is applied, local and systemic application of antiviral drugs, </a:t>
            </a:r>
            <a:r>
              <a:rPr lang="en-US" sz="2400" dirty="0" err="1">
                <a:latin typeface="Palatino Linotype" panose="02040502050505030304" pitchFamily="18" charset="0"/>
                <a:cs typeface="Times New Roman" pitchFamily="18" charset="0"/>
              </a:rPr>
              <a:t>antineuralgic</a:t>
            </a:r>
            <a:r>
              <a:rPr lang="en-US" sz="2400" dirty="0">
                <a:latin typeface="Palatino Linotype" panose="02040502050505030304" pitchFamily="18" charset="0"/>
                <a:cs typeface="Times New Roman" pitchFamily="18" charset="0"/>
              </a:rPr>
              <a:t> drugs, vitamins of the B group, and in case of bacterial infection, antibiotics. Facial paralysis most often does not respond to conservative therapy, so surgery </a:t>
            </a:r>
            <a:r>
              <a:rPr lang="en-US" sz="2400" dirty="0" smtClean="0">
                <a:latin typeface="Palatino Linotype" panose="02040502050505030304" pitchFamily="18" charset="0"/>
                <a:cs typeface="Times New Roman" pitchFamily="18" charset="0"/>
              </a:rPr>
              <a:t>might be indicated - decompression of facial nerve is </a:t>
            </a:r>
            <a:r>
              <a:rPr lang="en-US" sz="2400" dirty="0">
                <a:latin typeface="Palatino Linotype" panose="02040502050505030304" pitchFamily="18" charset="0"/>
                <a:cs typeface="Times New Roman" pitchFamily="18" charset="0"/>
              </a:rPr>
              <a:t>performed, but even so, </a:t>
            </a:r>
            <a:r>
              <a:rPr lang="en-US" sz="2400" dirty="0" err="1">
                <a:latin typeface="Palatino Linotype" panose="02040502050505030304" pitchFamily="18" charset="0"/>
                <a:cs typeface="Times New Roman" pitchFamily="18" charset="0"/>
              </a:rPr>
              <a:t>sequelae</a:t>
            </a:r>
            <a:r>
              <a:rPr lang="en-US" sz="2400" dirty="0">
                <a:latin typeface="Palatino Linotype" panose="02040502050505030304" pitchFamily="18" charset="0"/>
                <a:cs typeface="Times New Roman" pitchFamily="18" charset="0"/>
              </a:rPr>
              <a:t> remain in a large percentage</a:t>
            </a:r>
            <a:r>
              <a:rPr lang="sr-Cyrl-RS" sz="2400" dirty="0" smtClean="0">
                <a:latin typeface="Palatino Linotype" panose="02040502050505030304" pitchFamily="18" charset="0"/>
                <a:cs typeface="Times New Roman" pitchFamily="18" charset="0"/>
              </a:rPr>
              <a:t>.</a:t>
            </a:r>
            <a:endParaRPr lang="en-US" sz="2400" dirty="0">
              <a:latin typeface="Palatino Linotype" panose="02040502050505030304" pitchFamily="18" charset="0"/>
              <a:cs typeface="Times New Roman" pitchFamily="18" charset="0"/>
            </a:endParaRPr>
          </a:p>
          <a:p>
            <a:pPr eaLnBrk="1" hangingPunct="1">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Herpes zoster oticus</a:t>
            </a:r>
            <a:endParaRPr lang="en-US" sz="3500" b="1" dirty="0">
              <a:solidFill>
                <a:schemeClr val="tx1"/>
              </a:solidFill>
              <a:latin typeface="Palatino Linotype" pitchFamily="18" charset="0"/>
            </a:endParaRPr>
          </a:p>
        </p:txBody>
      </p:sp>
    </p:spTree>
    <p:extLst>
      <p:ext uri="{BB962C8B-B14F-4D97-AF65-F5344CB8AC3E}">
        <p14:creationId xmlns:p14="http://schemas.microsoft.com/office/powerpoint/2010/main" val="3645975835"/>
      </p:ext>
    </p:extLst>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p:cNvSpPr>
            <a:spLocks noGrp="1"/>
          </p:cNvSpPr>
          <p:nvPr>
            <p:ph idx="1"/>
          </p:nvPr>
        </p:nvSpPr>
        <p:spPr>
          <a:xfrm>
            <a:off x="838200" y="1825625"/>
            <a:ext cx="10170111" cy="4351338"/>
          </a:xfrm>
        </p:spPr>
        <p:txBody>
          <a:bodyPr>
            <a:normAutofit/>
          </a:bodyPr>
          <a:lstStyle/>
          <a:p>
            <a:pPr>
              <a:lnSpc>
                <a:spcPct val="100000"/>
              </a:lnSpc>
              <a:buFont typeface="Wingdings" panose="05000000000000000000" pitchFamily="2" charset="2"/>
              <a:buChar char="§"/>
            </a:pPr>
            <a:r>
              <a:rPr lang="en-US" sz="2400" dirty="0">
                <a:latin typeface="Palatino Linotype" panose="02040502050505030304" pitchFamily="18" charset="0"/>
                <a:cs typeface="Times New Roman" pitchFamily="18" charset="0"/>
              </a:rPr>
              <a:t>Otitis </a:t>
            </a:r>
            <a:r>
              <a:rPr lang="en-US" sz="2400" dirty="0" err="1">
                <a:latin typeface="Palatino Linotype" panose="02040502050505030304" pitchFamily="18" charset="0"/>
                <a:cs typeface="Times New Roman" pitchFamily="18" charset="0"/>
              </a:rPr>
              <a:t>externa</a:t>
            </a:r>
            <a:r>
              <a:rPr lang="en-US" sz="2400" dirty="0">
                <a:latin typeface="Palatino Linotype" panose="02040502050505030304" pitchFamily="18" charset="0"/>
                <a:cs typeface="Times New Roman" pitchFamily="18" charset="0"/>
              </a:rPr>
              <a:t> is a condition that causes </a:t>
            </a:r>
            <a:r>
              <a:rPr lang="en-US" sz="2400" dirty="0" smtClean="0">
                <a:latin typeface="Palatino Linotype" panose="02040502050505030304" pitchFamily="18" charset="0"/>
                <a:cs typeface="Times New Roman" pitchFamily="18" charset="0"/>
              </a:rPr>
              <a:t>inflammation of </a:t>
            </a:r>
            <a:r>
              <a:rPr lang="en-US" sz="2400" dirty="0">
                <a:latin typeface="Palatino Linotype" panose="02040502050505030304" pitchFamily="18" charset="0"/>
                <a:cs typeface="Times New Roman" pitchFamily="18" charset="0"/>
              </a:rPr>
              <a:t>the external ear </a:t>
            </a:r>
            <a:r>
              <a:rPr lang="en-US" sz="2400" smtClean="0">
                <a:latin typeface="Palatino Linotype" panose="02040502050505030304" pitchFamily="18" charset="0"/>
                <a:cs typeface="Times New Roman" pitchFamily="18" charset="0"/>
              </a:rPr>
              <a:t>canal.</a:t>
            </a:r>
          </a:p>
          <a:p>
            <a:pPr>
              <a:lnSpc>
                <a:spcPct val="100000"/>
              </a:lnSpc>
              <a:buFont typeface="Wingdings" panose="05000000000000000000" pitchFamily="2" charset="2"/>
              <a:buChar char="§"/>
            </a:pPr>
            <a:endParaRPr lang="en-US" sz="2400" dirty="0" smtClean="0">
              <a:latin typeface="Palatino Linotype" panose="02040502050505030304" pitchFamily="18" charset="0"/>
              <a:cs typeface="Times New Roman" pitchFamily="18" charset="0"/>
            </a:endParaRPr>
          </a:p>
          <a:p>
            <a:pPr>
              <a:lnSpc>
                <a:spcPct val="100000"/>
              </a:lnSpc>
              <a:buFont typeface="Wingdings" panose="05000000000000000000" pitchFamily="2" charset="2"/>
              <a:buChar char="§"/>
            </a:pPr>
            <a:r>
              <a:rPr lang="en-US" sz="2400" b="1" dirty="0" smtClean="0">
                <a:latin typeface="Palatino Linotype" panose="02040502050505030304" pitchFamily="18" charset="0"/>
                <a:cs typeface="Times New Roman" pitchFamily="18" charset="0"/>
              </a:rPr>
              <a:t>Acute</a:t>
            </a:r>
            <a:r>
              <a:rPr lang="en-US" sz="2400" dirty="0" smtClean="0">
                <a:latin typeface="Palatino Linotype" panose="02040502050505030304" pitchFamily="18" charset="0"/>
                <a:cs typeface="Times New Roman" pitchFamily="18" charset="0"/>
              </a:rPr>
              <a:t> </a:t>
            </a:r>
            <a:r>
              <a:rPr lang="sr-Cyrl-RS" sz="2400" dirty="0" smtClean="0">
                <a:latin typeface="Palatino Linotype" panose="02040502050505030304" pitchFamily="18" charset="0"/>
                <a:cs typeface="Times New Roman" pitchFamily="18" charset="0"/>
              </a:rPr>
              <a:t>– </a:t>
            </a:r>
            <a:r>
              <a:rPr lang="en-US" sz="2400" dirty="0" smtClean="0">
                <a:latin typeface="Palatino Linotype" panose="02040502050505030304" pitchFamily="18" charset="0"/>
                <a:cs typeface="Times New Roman" pitchFamily="18" charset="0"/>
              </a:rPr>
              <a:t>Lasts up to 7 days (viral, bacterial)</a:t>
            </a:r>
            <a:r>
              <a:rPr lang="sr-Cyrl-RS" sz="2400" dirty="0">
                <a:latin typeface="Palatino Linotype" panose="02040502050505030304" pitchFamily="18" charset="0"/>
                <a:cs typeface="Times New Roman" pitchFamily="18" charset="0"/>
              </a:rPr>
              <a:t>.</a:t>
            </a:r>
            <a:endParaRPr lang="en-US" sz="2400" dirty="0">
              <a:latin typeface="Palatino Linotype" panose="02040502050505030304" pitchFamily="18" charset="0"/>
              <a:cs typeface="Times New Roman" pitchFamily="18" charset="0"/>
            </a:endParaRPr>
          </a:p>
          <a:p>
            <a:pPr>
              <a:lnSpc>
                <a:spcPct val="100000"/>
              </a:lnSpc>
              <a:buFont typeface="Wingdings" panose="05000000000000000000" pitchFamily="2" charset="2"/>
              <a:buChar char="§"/>
            </a:pPr>
            <a:r>
              <a:rPr lang="en-US" sz="2400" b="1" dirty="0" smtClean="0">
                <a:latin typeface="Palatino Linotype" panose="02040502050505030304" pitchFamily="18" charset="0"/>
                <a:cs typeface="Times New Roman" pitchFamily="18" charset="0"/>
              </a:rPr>
              <a:t>Chronic</a:t>
            </a:r>
            <a:r>
              <a:rPr lang="en-US" sz="2400" dirty="0" smtClean="0">
                <a:latin typeface="Palatino Linotype" panose="02040502050505030304" pitchFamily="18" charset="0"/>
                <a:cs typeface="Times New Roman" pitchFamily="18" charset="0"/>
              </a:rPr>
              <a:t> </a:t>
            </a:r>
            <a:r>
              <a:rPr lang="sr-Cyrl-RS" sz="2400" dirty="0">
                <a:latin typeface="Palatino Linotype" panose="02040502050505030304" pitchFamily="18" charset="0"/>
                <a:cs typeface="Times New Roman" pitchFamily="18" charset="0"/>
              </a:rPr>
              <a:t>-</a:t>
            </a:r>
            <a:r>
              <a:rPr lang="en-US" sz="2400" dirty="0">
                <a:latin typeface="Palatino Linotype" panose="02040502050505030304" pitchFamily="18" charset="0"/>
                <a:cs typeface="Times New Roman" pitchFamily="18" charset="0"/>
              </a:rPr>
              <a:t> long-term or recurrent episodes of acute inflammation up to 4 times a year, usually of </a:t>
            </a:r>
            <a:r>
              <a:rPr lang="en-US" sz="2400" smtClean="0">
                <a:latin typeface="Palatino Linotype" panose="02040502050505030304" pitchFamily="18" charset="0"/>
                <a:cs typeface="Times New Roman" pitchFamily="18" charset="0"/>
              </a:rPr>
              <a:t>noninfectious origin</a:t>
            </a:r>
            <a:r>
              <a:rPr lang="en-US" sz="2400" dirty="0">
                <a:latin typeface="Palatino Linotype" panose="02040502050505030304" pitchFamily="18" charset="0"/>
                <a:cs typeface="Times New Roman" pitchFamily="18" charset="0"/>
              </a:rPr>
              <a:t> </a:t>
            </a:r>
            <a:r>
              <a:rPr lang="en-US" sz="2400" smtClean="0">
                <a:latin typeface="Palatino Linotype" panose="02040502050505030304" pitchFamily="18" charset="0"/>
                <a:cs typeface="Times New Roman" pitchFamily="18" charset="0"/>
              </a:rPr>
              <a:t>(irritations</a:t>
            </a:r>
            <a:r>
              <a:rPr lang="en-US" sz="2400" dirty="0">
                <a:latin typeface="Palatino Linotype" panose="02040502050505030304" pitchFamily="18" charset="0"/>
                <a:cs typeface="Times New Roman" pitchFamily="18" charset="0"/>
              </a:rPr>
              <a:t>, contact dermatitis, eczema, allergies, psoriasis, etc.)</a:t>
            </a:r>
            <a:r>
              <a:rPr lang="sr-Latn-RS" sz="2400" dirty="0" smtClean="0">
                <a:latin typeface="Palatino Linotype" panose="02040502050505030304" pitchFamily="18" charset="0"/>
                <a:cs typeface="Times New Roman" pitchFamily="18" charset="0"/>
              </a:rPr>
              <a:t>.</a:t>
            </a:r>
            <a:endParaRPr lang="en-US" sz="2400" dirty="0">
              <a:latin typeface="Palatino Linotype" panose="02040502050505030304" pitchFamily="18" charset="0"/>
              <a:cs typeface="Times New Roman" pitchFamily="18" charset="0"/>
            </a:endParaRPr>
          </a:p>
          <a:p>
            <a:pPr eaLnBrk="1" hangingPunct="1">
              <a:buFont typeface="Wingdings" panose="05000000000000000000" pitchFamily="2" charset="2"/>
              <a:buChar char="§"/>
            </a:pPr>
            <a:endParaRPr lang="en-US" sz="2400" dirty="0">
              <a:latin typeface="Palatino Linotype" panose="02040502050505030304" pitchFamily="18" charset="0"/>
              <a:cs typeface="Times New Roman" pitchFamily="18" charset="0"/>
            </a:endParaRPr>
          </a:p>
          <a:p>
            <a:pPr eaLnBrk="1" hangingPunct="1">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Inflammation of the external ear </a:t>
            </a:r>
            <a:r>
              <a:rPr lang="en-US" sz="3500" b="1" smtClean="0">
                <a:solidFill>
                  <a:srgbClr val="000099"/>
                </a:solidFill>
                <a:latin typeface="Palatino Linotype" pitchFamily="18" charset="0"/>
              </a:rPr>
              <a:t>canal - otitis externa (OE)</a:t>
            </a:r>
            <a:endParaRPr lang="en-US" sz="3500" b="1">
              <a:solidFill>
                <a:srgbClr val="000099"/>
              </a:solidFill>
              <a:latin typeface="Palatino Linotype" pitchFamily="18" charset="0"/>
            </a:endParaRPr>
          </a:p>
        </p:txBody>
      </p:sp>
    </p:spTree>
    <p:extLst>
      <p:ext uri="{BB962C8B-B14F-4D97-AF65-F5344CB8AC3E}">
        <p14:creationId xmlns:p14="http://schemas.microsoft.com/office/powerpoint/2010/main" val="1383712914"/>
      </p:ext>
    </p:extLst>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Content Placeholder 1"/>
          <p:cNvSpPr>
            <a:spLocks noGrp="1"/>
          </p:cNvSpPr>
          <p:nvPr>
            <p:ph idx="1"/>
          </p:nvPr>
        </p:nvSpPr>
        <p:spPr/>
        <p:txBody>
          <a:bodyPr>
            <a:normAutofit/>
          </a:bodyPr>
          <a:lstStyle/>
          <a:p>
            <a:pPr>
              <a:buFont typeface="Wingdings" panose="05000000000000000000" pitchFamily="2" charset="2"/>
              <a:buChar char="§"/>
            </a:pPr>
            <a:r>
              <a:rPr lang="en-US" sz="2400" b="1">
                <a:latin typeface="Palatino Linotype" panose="02040502050505030304" pitchFamily="18" charset="0"/>
                <a:cs typeface="Times New Roman" pitchFamily="18" charset="0"/>
              </a:rPr>
              <a:t>Predisposing </a:t>
            </a:r>
            <a:r>
              <a:rPr lang="en-US" sz="2400" b="1" smtClean="0">
                <a:latin typeface="Palatino Linotype" panose="02040502050505030304" pitchFamily="18" charset="0"/>
                <a:cs typeface="Times New Roman" pitchFamily="18" charset="0"/>
              </a:rPr>
              <a:t>factors</a:t>
            </a: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lvl="1"/>
            <a:r>
              <a:rPr lang="en-US" smtClean="0">
                <a:latin typeface="Palatino Linotype" panose="02040502050505030304" pitchFamily="18" charset="0"/>
                <a:cs typeface="Times New Roman" pitchFamily="18" charset="0"/>
              </a:rPr>
              <a:t>All </a:t>
            </a:r>
            <a:r>
              <a:rPr lang="en-US" dirty="0">
                <a:latin typeface="Palatino Linotype" panose="02040502050505030304" pitchFamily="18" charset="0"/>
                <a:cs typeface="Times New Roman" pitchFamily="18" charset="0"/>
              </a:rPr>
              <a:t>pathological processes that lead to the interruption of the continuity of the epithelium of the skin of the external auditory canal, which allows the invasion of </a:t>
            </a:r>
            <a:r>
              <a:rPr lang="en-US">
                <a:latin typeface="Palatino Linotype" panose="02040502050505030304" pitchFamily="18" charset="0"/>
                <a:cs typeface="Times New Roman" pitchFamily="18" charset="0"/>
              </a:rPr>
              <a:t>bacteria</a:t>
            </a:r>
            <a:r>
              <a:rPr lang="en-US" smtClean="0">
                <a:latin typeface="Palatino Linotype" panose="02040502050505030304" pitchFamily="18" charset="0"/>
                <a:cs typeface="Times New Roman" pitchFamily="18" charset="0"/>
              </a:rPr>
              <a:t>.</a:t>
            </a:r>
          </a:p>
          <a:p>
            <a:pPr lvl="1"/>
            <a:endParaRPr lang="en-US" sz="800" dirty="0">
              <a:latin typeface="Palatino Linotype" panose="02040502050505030304" pitchFamily="18" charset="0"/>
              <a:cs typeface="Times New Roman" pitchFamily="18" charset="0"/>
            </a:endParaRPr>
          </a:p>
          <a:p>
            <a:pPr lvl="1"/>
            <a:r>
              <a:rPr lang="en-US" dirty="0">
                <a:latin typeface="Palatino Linotype" panose="02040502050505030304" pitchFamily="18" charset="0"/>
                <a:cs typeface="Times New Roman" pitchFamily="18" charset="0"/>
              </a:rPr>
              <a:t>Increased humidity, long-term exposure to water, seborrhea, eczema, wearing a hearing aid, </a:t>
            </a:r>
            <a:r>
              <a:rPr lang="en-US" dirty="0" err="1" smtClean="0">
                <a:latin typeface="Palatino Linotype" panose="02040502050505030304" pitchFamily="18" charset="0"/>
                <a:cs typeface="Times New Roman" pitchFamily="18" charset="0"/>
              </a:rPr>
              <a:t>egzostosis</a:t>
            </a:r>
            <a:r>
              <a:rPr lang="en-US" dirty="0">
                <a:latin typeface="Palatino Linotype" panose="02040502050505030304" pitchFamily="18" charset="0"/>
                <a:cs typeface="Times New Roman" pitchFamily="18" charset="0"/>
              </a:rPr>
              <a:t>, presence of a foreign body, cleaning the </a:t>
            </a:r>
            <a:r>
              <a:rPr lang="en-US" dirty="0" smtClean="0">
                <a:latin typeface="Palatino Linotype" panose="02040502050505030304" pitchFamily="18" charset="0"/>
                <a:cs typeface="Times New Roman" pitchFamily="18" charset="0"/>
              </a:rPr>
              <a:t>ear canal </a:t>
            </a:r>
            <a:r>
              <a:rPr lang="en-US" dirty="0">
                <a:latin typeface="Palatino Linotype" panose="02040502050505030304" pitchFamily="18" charset="0"/>
                <a:cs typeface="Times New Roman" pitchFamily="18" charset="0"/>
              </a:rPr>
              <a:t>with ear </a:t>
            </a:r>
            <a:r>
              <a:rPr lang="en-US">
                <a:latin typeface="Palatino Linotype" panose="02040502050505030304" pitchFamily="18" charset="0"/>
                <a:cs typeface="Times New Roman" pitchFamily="18" charset="0"/>
              </a:rPr>
              <a:t>sticks</a:t>
            </a:r>
            <a:r>
              <a:rPr lang="en-US" smtClean="0">
                <a:latin typeface="Palatino Linotype" panose="02040502050505030304" pitchFamily="18" charset="0"/>
                <a:cs typeface="Times New Roman" pitchFamily="18" charset="0"/>
              </a:rPr>
              <a:t>).</a:t>
            </a:r>
          </a:p>
          <a:p>
            <a:pPr lvl="1"/>
            <a:endParaRPr lang="en-US" sz="800" dirty="0" smtClean="0">
              <a:latin typeface="Palatino Linotype" panose="02040502050505030304" pitchFamily="18" charset="0"/>
              <a:cs typeface="Times New Roman" pitchFamily="18" charset="0"/>
            </a:endParaRPr>
          </a:p>
          <a:p>
            <a:pPr lvl="1"/>
            <a:r>
              <a:rPr lang="en-US" dirty="0">
                <a:latin typeface="Palatino Linotype" panose="02040502050505030304" pitchFamily="18" charset="0"/>
                <a:cs typeface="Times New Roman" pitchFamily="18" charset="0"/>
              </a:rPr>
              <a:t>Diabetes, various immunodeficiency </a:t>
            </a:r>
            <a:r>
              <a:rPr lang="en-US" dirty="0" smtClean="0">
                <a:latin typeface="Palatino Linotype" panose="02040502050505030304" pitchFamily="18" charset="0"/>
                <a:cs typeface="Times New Roman" pitchFamily="18" charset="0"/>
              </a:rPr>
              <a:t>conditions.</a:t>
            </a:r>
            <a:endParaRPr lang="en-US" dirty="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Inflammation of the external ear </a:t>
            </a:r>
            <a:r>
              <a:rPr lang="en-US" sz="3500" b="1" smtClean="0">
                <a:solidFill>
                  <a:srgbClr val="000099"/>
                </a:solidFill>
                <a:latin typeface="Palatino Linotype" pitchFamily="18" charset="0"/>
              </a:rPr>
              <a:t>canal - otitis externa (OE)</a:t>
            </a:r>
            <a:endParaRPr lang="en-US" sz="3500" b="1">
              <a:solidFill>
                <a:srgbClr val="000099"/>
              </a:solidFill>
              <a:latin typeface="Palatino Linotype" pitchFamily="18" charset="0"/>
            </a:endParaRPr>
          </a:p>
        </p:txBody>
      </p:sp>
    </p:spTree>
    <p:extLst>
      <p:ext uri="{BB962C8B-B14F-4D97-AF65-F5344CB8AC3E}">
        <p14:creationId xmlns:p14="http://schemas.microsoft.com/office/powerpoint/2010/main" val="870026718"/>
      </p:ext>
    </p:extLst>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Inflammation of the external ear </a:t>
            </a:r>
            <a:r>
              <a:rPr lang="en-US" sz="3500" b="1" smtClean="0">
                <a:solidFill>
                  <a:srgbClr val="000099"/>
                </a:solidFill>
                <a:latin typeface="Palatino Linotype" pitchFamily="18" charset="0"/>
              </a:rPr>
              <a:t>canal - otitis externa (OE)</a:t>
            </a:r>
            <a:endParaRPr lang="en-US" sz="3500" b="1">
              <a:solidFill>
                <a:srgbClr val="000099"/>
              </a:solidFill>
              <a:latin typeface="Palatino Linotype" pitchFamily="18" charset="0"/>
            </a:endParaRPr>
          </a:p>
        </p:txBody>
      </p:sp>
      <p:sp>
        <p:nvSpPr>
          <p:cNvPr id="4" name="Rectangle 3"/>
          <p:cNvSpPr/>
          <p:nvPr/>
        </p:nvSpPr>
        <p:spPr>
          <a:xfrm>
            <a:off x="4283103" y="6581002"/>
            <a:ext cx="7505148" cy="276999"/>
          </a:xfrm>
          <a:prstGeom prst="rect">
            <a:avLst/>
          </a:prstGeom>
        </p:spPr>
        <p:txBody>
          <a:bodyPr wrap="square">
            <a:spAutoFit/>
          </a:bodyPr>
          <a:lstStyle/>
          <a:p>
            <a:pPr algn="r"/>
            <a:endParaRPr lang="en-US" sz="1200" i="1" dirty="0">
              <a:latin typeface="Palatino Linotype" panose="02040502050505030304" pitchFamily="18" charset="0"/>
            </a:endParaRPr>
          </a:p>
        </p:txBody>
      </p:sp>
      <p:sp>
        <p:nvSpPr>
          <p:cNvPr id="3" name="Rectangle 2"/>
          <p:cNvSpPr/>
          <p:nvPr/>
        </p:nvSpPr>
        <p:spPr>
          <a:xfrm>
            <a:off x="304800" y="1295400"/>
            <a:ext cx="11785600" cy="5016758"/>
          </a:xfrm>
          <a:prstGeom prst="rect">
            <a:avLst/>
          </a:prstGeom>
        </p:spPr>
        <p:txBody>
          <a:bodyPr wrap="square">
            <a:spAutoFit/>
          </a:bodyPr>
          <a:lstStyle/>
          <a:p>
            <a:pPr marL="285750" lvl="0" indent="-285750">
              <a:buFont typeface="Wingdings" panose="05000000000000000000" pitchFamily="2" charset="2"/>
              <a:buChar char="§"/>
            </a:pPr>
            <a:endParaRPr lang="sr-Cyrl-RS" sz="2000" smtClean="0">
              <a:latin typeface="Palatino Linotype" pitchFamily="18" charset="0"/>
            </a:endParaRPr>
          </a:p>
          <a:p>
            <a:pPr marL="285750" lvl="0" indent="-285750">
              <a:buFont typeface="Wingdings" panose="05000000000000000000" pitchFamily="2" charset="2"/>
              <a:buChar char="§"/>
            </a:pPr>
            <a:endParaRPr lang="sr-Cyrl-RS" sz="2000">
              <a:latin typeface="Palatino Linotype" pitchFamily="18" charset="0"/>
            </a:endParaRPr>
          </a:p>
          <a:p>
            <a:pPr marL="285750" lvl="0" indent="-285750">
              <a:buFont typeface="Wingdings" panose="05000000000000000000" pitchFamily="2" charset="2"/>
              <a:buChar char="§"/>
            </a:pPr>
            <a:r>
              <a:rPr lang="en-US" sz="2000" smtClean="0">
                <a:latin typeface="Palatino Linotype" pitchFamily="18" charset="0"/>
              </a:rPr>
              <a:t>Inflammations of the external ear canal can be divided into</a:t>
            </a:r>
            <a:r>
              <a:rPr lang="sr-Cyrl-RS" sz="2000" smtClean="0">
                <a:latin typeface="Palatino Linotype" pitchFamily="18" charset="0"/>
              </a:rPr>
              <a:t>:</a:t>
            </a:r>
          </a:p>
          <a:p>
            <a:pPr marL="285750" lvl="0" indent="-285750">
              <a:buFont typeface="Wingdings" panose="05000000000000000000" pitchFamily="2" charset="2"/>
              <a:buChar char="§"/>
            </a:pPr>
            <a:endParaRPr lang="sr-Cyrl-RS" sz="2000" smtClean="0">
              <a:latin typeface="Palatino Linotype" pitchFamily="18" charset="0"/>
            </a:endParaRPr>
          </a:p>
          <a:p>
            <a:pPr marL="800100" lvl="1" indent="-342900">
              <a:buFont typeface="Arial" panose="020B0604020202020204" pitchFamily="34" charset="0"/>
              <a:buChar char="•"/>
            </a:pPr>
            <a:r>
              <a:rPr lang="en-US" sz="2000">
                <a:latin typeface="Palatino Linotype" pitchFamily="18" charset="0"/>
              </a:rPr>
              <a:t>Diffuse OE (Otitis externa diffusa</a:t>
            </a:r>
            <a:r>
              <a:rPr lang="en-US" sz="2000" smtClean="0">
                <a:latin typeface="Palatino Linotype" pitchFamily="18" charset="0"/>
              </a:rPr>
              <a:t>)</a:t>
            </a:r>
          </a:p>
          <a:p>
            <a:pPr marL="800100" lvl="1" indent="-342900">
              <a:buFont typeface="Arial" panose="020B0604020202020204" pitchFamily="34" charset="0"/>
              <a:buChar char="•"/>
            </a:pPr>
            <a:endParaRPr lang="en-US" sz="2000">
              <a:latin typeface="Palatino Linotype" pitchFamily="18" charset="0"/>
            </a:endParaRPr>
          </a:p>
          <a:p>
            <a:pPr marL="800100" lvl="1" indent="-342900">
              <a:buFont typeface="Arial" panose="020B0604020202020204" pitchFamily="34" charset="0"/>
              <a:buChar char="•"/>
            </a:pPr>
            <a:r>
              <a:rPr lang="en-US" sz="2000" smtClean="0">
                <a:latin typeface="Palatino Linotype" pitchFamily="18" charset="0"/>
              </a:rPr>
              <a:t>Circumscribed OE - furuncle</a:t>
            </a:r>
            <a:r>
              <a:rPr lang="sr-Cyrl-RS" sz="2000" smtClean="0">
                <a:latin typeface="Palatino Linotype" pitchFamily="18" charset="0"/>
              </a:rPr>
              <a:t> (</a:t>
            </a:r>
            <a:r>
              <a:rPr lang="en-US" sz="2000" smtClean="0">
                <a:latin typeface="Palatino Linotype" pitchFamily="18" charset="0"/>
              </a:rPr>
              <a:t>Otitis externa circumscripta - furunculus</a:t>
            </a:r>
            <a:r>
              <a:rPr lang="sr-Cyrl-RS" sz="2000" smtClean="0">
                <a:latin typeface="Palatino Linotype" pitchFamily="18" charset="0"/>
              </a:rPr>
              <a:t>)</a:t>
            </a:r>
          </a:p>
          <a:p>
            <a:pPr marL="800100" lvl="1" indent="-342900">
              <a:buFont typeface="Arial" panose="020B0604020202020204" pitchFamily="34" charset="0"/>
              <a:buChar char="•"/>
            </a:pPr>
            <a:endParaRPr lang="sr-Cyrl-RS" sz="2000">
              <a:latin typeface="Palatino Linotype" pitchFamily="18" charset="0"/>
            </a:endParaRPr>
          </a:p>
          <a:p>
            <a:pPr marL="800100" lvl="1" indent="-342900">
              <a:buFont typeface="Arial" panose="020B0604020202020204" pitchFamily="34" charset="0"/>
              <a:buChar char="•"/>
            </a:pPr>
            <a:r>
              <a:rPr lang="en-US" sz="2000" smtClean="0">
                <a:latin typeface="Palatino Linotype" pitchFamily="18" charset="0"/>
              </a:rPr>
              <a:t>Mycotic OE (Otitis </a:t>
            </a:r>
            <a:r>
              <a:rPr lang="en-US" sz="2000">
                <a:latin typeface="Palatino Linotype" pitchFamily="18" charset="0"/>
              </a:rPr>
              <a:t>externa </a:t>
            </a:r>
            <a:r>
              <a:rPr lang="en-US" sz="2000" smtClean="0">
                <a:latin typeface="Palatino Linotype" pitchFamily="18" charset="0"/>
              </a:rPr>
              <a:t>mycotica, otomycosis)</a:t>
            </a:r>
            <a:endParaRPr lang="sr-Cyrl-RS" sz="2000" smtClean="0">
              <a:latin typeface="Palatino Linotype" pitchFamily="18" charset="0"/>
            </a:endParaRPr>
          </a:p>
          <a:p>
            <a:pPr lvl="1"/>
            <a:endParaRPr lang="sr-Cyrl-RS" sz="2000">
              <a:latin typeface="Palatino Linotype" pitchFamily="18" charset="0"/>
            </a:endParaRPr>
          </a:p>
          <a:p>
            <a:pPr marL="800100" lvl="1" indent="-342900">
              <a:buFont typeface="Arial" panose="020B0604020202020204" pitchFamily="34" charset="0"/>
              <a:buChar char="•"/>
            </a:pPr>
            <a:r>
              <a:rPr lang="en-US" sz="2000">
                <a:latin typeface="Palatino Linotype" pitchFamily="18" charset="0"/>
              </a:rPr>
              <a:t>Eczematous </a:t>
            </a:r>
            <a:r>
              <a:rPr lang="en-US" sz="2000" smtClean="0">
                <a:latin typeface="Palatino Linotype" pitchFamily="18" charset="0"/>
              </a:rPr>
              <a:t>OE (</a:t>
            </a:r>
            <a:r>
              <a:rPr lang="en-US" sz="2000">
                <a:latin typeface="Palatino Linotype" pitchFamily="18" charset="0"/>
              </a:rPr>
              <a:t>Otitis externa </a:t>
            </a:r>
            <a:r>
              <a:rPr lang="en-US" sz="2000" smtClean="0">
                <a:latin typeface="Palatino Linotype" pitchFamily="18" charset="0"/>
              </a:rPr>
              <a:t>eczematosa)</a:t>
            </a:r>
            <a:endParaRPr lang="sr-Cyrl-RS" sz="2000" smtClean="0">
              <a:latin typeface="Palatino Linotype" pitchFamily="18" charset="0"/>
            </a:endParaRPr>
          </a:p>
          <a:p>
            <a:pPr marL="800100" lvl="1" indent="-342900">
              <a:buFont typeface="Arial" panose="020B0604020202020204" pitchFamily="34" charset="0"/>
              <a:buChar char="•"/>
            </a:pPr>
            <a:endParaRPr lang="sr-Cyrl-RS" sz="2000">
              <a:latin typeface="Palatino Linotype" pitchFamily="18" charset="0"/>
            </a:endParaRPr>
          </a:p>
          <a:p>
            <a:pPr marL="800100" lvl="1" indent="-342900">
              <a:buFont typeface="Arial" panose="020B0604020202020204" pitchFamily="34" charset="0"/>
              <a:buChar char="•"/>
            </a:pPr>
            <a:r>
              <a:rPr lang="en-US" sz="2000">
                <a:latin typeface="Palatino Linotype" pitchFamily="18" charset="0"/>
              </a:rPr>
              <a:t>Bullous </a:t>
            </a:r>
            <a:r>
              <a:rPr lang="en-US" sz="2000" smtClean="0">
                <a:latin typeface="Palatino Linotype" pitchFamily="18" charset="0"/>
              </a:rPr>
              <a:t>myringitis (</a:t>
            </a:r>
            <a:r>
              <a:rPr lang="en-US" sz="2000">
                <a:latin typeface="Palatino Linotype" pitchFamily="18" charset="0"/>
              </a:rPr>
              <a:t>Otitis externa </a:t>
            </a:r>
            <a:r>
              <a:rPr lang="en-US" sz="2000" smtClean="0">
                <a:latin typeface="Palatino Linotype" pitchFamily="18" charset="0"/>
              </a:rPr>
              <a:t>bullosa haemorrhagica)</a:t>
            </a:r>
            <a:endParaRPr lang="sr-Cyrl-RS" sz="2000" smtClean="0">
              <a:latin typeface="Palatino Linotype" pitchFamily="18" charset="0"/>
            </a:endParaRPr>
          </a:p>
          <a:p>
            <a:pPr marL="800100" lvl="1" indent="-342900">
              <a:buFont typeface="Arial" panose="020B0604020202020204" pitchFamily="34" charset="0"/>
              <a:buChar char="•"/>
            </a:pPr>
            <a:endParaRPr lang="sr-Cyrl-RS" sz="2000">
              <a:latin typeface="Palatino Linotype" pitchFamily="18" charset="0"/>
            </a:endParaRPr>
          </a:p>
          <a:p>
            <a:pPr marL="800100" lvl="1" indent="-342900">
              <a:buFont typeface="Arial" panose="020B0604020202020204" pitchFamily="34" charset="0"/>
              <a:buChar char="•"/>
            </a:pPr>
            <a:r>
              <a:rPr lang="en-US" sz="2000" smtClean="0">
                <a:latin typeface="Palatino Linotype" pitchFamily="18" charset="0"/>
              </a:rPr>
              <a:t>Malignant/</a:t>
            </a:r>
            <a:r>
              <a:rPr lang="en-US" sz="2000" smtClean="0">
                <a:latin typeface="Times New Roman" pitchFamily="18" charset="0"/>
                <a:cs typeface="Times New Roman" pitchFamily="18" charset="0"/>
              </a:rPr>
              <a:t>Necrotizing</a:t>
            </a:r>
            <a:r>
              <a:rPr lang="en-US" sz="2000" smtClean="0">
                <a:latin typeface="Palatino Linotype" pitchFamily="18" charset="0"/>
              </a:rPr>
              <a:t> OE - (</a:t>
            </a:r>
            <a:r>
              <a:rPr lang="en-US" sz="2000">
                <a:latin typeface="Palatino Linotype" pitchFamily="18" charset="0"/>
              </a:rPr>
              <a:t>Otitis externa </a:t>
            </a:r>
            <a:r>
              <a:rPr lang="en-US" sz="2000" smtClean="0">
                <a:latin typeface="Palatino Linotype" pitchFamily="18" charset="0"/>
              </a:rPr>
              <a:t>maligna)</a:t>
            </a:r>
            <a:endParaRPr lang="sr-Cyrl-RS" sz="2000" dirty="0">
              <a:latin typeface="Palatino Linotype" pitchFamily="18" charset="0"/>
            </a:endParaRPr>
          </a:p>
          <a:p>
            <a:pPr marL="800100" lvl="1" indent="-342900">
              <a:buFont typeface="Wingdings" panose="05000000000000000000" pitchFamily="2" charset="2"/>
              <a:buChar char="§"/>
            </a:pPr>
            <a:endParaRPr lang="sr-Cyrl-RS" sz="2000">
              <a:latin typeface="Palatino Linotype" pitchFamily="18" charset="0"/>
            </a:endParaRPr>
          </a:p>
        </p:txBody>
      </p:sp>
    </p:spTree>
    <p:extLst>
      <p:ext uri="{BB962C8B-B14F-4D97-AF65-F5344CB8AC3E}">
        <p14:creationId xmlns:p14="http://schemas.microsoft.com/office/powerpoint/2010/main" val="704667904"/>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Content Placeholder 1"/>
          <p:cNvSpPr>
            <a:spLocks noGrp="1"/>
          </p:cNvSpPr>
          <p:nvPr>
            <p:ph idx="1"/>
          </p:nvPr>
        </p:nvSpPr>
        <p:spPr>
          <a:xfrm>
            <a:off x="337268" y="914400"/>
            <a:ext cx="10515600" cy="5943600"/>
          </a:xfrm>
        </p:spPr>
        <p:txBody>
          <a:bodyPr>
            <a:normAutofit lnSpcReduction="10000"/>
          </a:bodyPr>
          <a:lstStyle/>
          <a:p>
            <a:pPr>
              <a:buFont typeface="Wingdings" panose="05000000000000000000" pitchFamily="2" charset="2"/>
              <a:buChar char="§"/>
            </a:pPr>
            <a:r>
              <a:rPr lang="en-US" sz="2400" dirty="0">
                <a:latin typeface="Palatino Linotype" panose="02040502050505030304" pitchFamily="18" charset="0"/>
                <a:cs typeface="Times New Roman" pitchFamily="18" charset="0"/>
              </a:rPr>
              <a:t>Acute diffuse bacterial inflammation of the skin of the bony part of the external auditory </a:t>
            </a:r>
            <a:r>
              <a:rPr lang="en-US" sz="2400">
                <a:latin typeface="Palatino Linotype" panose="02040502050505030304" pitchFamily="18" charset="0"/>
                <a:cs typeface="Times New Roman" pitchFamily="18" charset="0"/>
              </a:rPr>
              <a:t>canal</a:t>
            </a:r>
            <a:r>
              <a:rPr lang="sr-Latn-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buFont typeface="Wingdings" panose="05000000000000000000" pitchFamily="2" charset="2"/>
              <a:buChar char="§"/>
            </a:pPr>
            <a:r>
              <a:rPr lang="en-US" sz="2400" b="1" dirty="0" smtClean="0">
                <a:latin typeface="Palatino Linotype" panose="02040502050505030304" pitchFamily="18" charset="0"/>
                <a:cs typeface="Times New Roman" pitchFamily="18" charset="0"/>
              </a:rPr>
              <a:t>Etiology</a:t>
            </a:r>
            <a:r>
              <a:rPr lang="en-US" sz="2400" dirty="0" smtClean="0">
                <a:latin typeface="Palatino Linotype" panose="02040502050505030304" pitchFamily="18" charset="0"/>
                <a:cs typeface="Times New Roman" pitchFamily="18" charset="0"/>
              </a:rPr>
              <a:t>:</a:t>
            </a:r>
            <a:r>
              <a:rPr lang="sr-Cyrl-RS" sz="2400" dirty="0" smtClean="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gram-positive or gram-negative </a:t>
            </a:r>
            <a:r>
              <a:rPr lang="en-US" sz="2400">
                <a:latin typeface="Palatino Linotype" panose="02040502050505030304" pitchFamily="18" charset="0"/>
                <a:cs typeface="Times New Roman" pitchFamily="18" charset="0"/>
              </a:rPr>
              <a:t>bacteria</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eaLnBrk="1" hangingPunct="1">
              <a:buFont typeface="Wingdings" panose="05000000000000000000" pitchFamily="2" charset="2"/>
              <a:buChar char="§"/>
            </a:pPr>
            <a:r>
              <a:rPr lang="en-US" sz="2400" b="1" dirty="0" smtClean="0">
                <a:latin typeface="Palatino Linotype" panose="02040502050505030304" pitchFamily="18" charset="0"/>
                <a:cs typeface="Times New Roman" pitchFamily="18" charset="0"/>
              </a:rPr>
              <a:t>Clinical presentation</a:t>
            </a:r>
            <a:r>
              <a:rPr lang="en-US" sz="2400" dirty="0" smtClean="0">
                <a:latin typeface="Palatino Linotype" panose="02040502050505030304" pitchFamily="18" charset="0"/>
                <a:cs typeface="Times New Roman" pitchFamily="18" charset="0"/>
              </a:rPr>
              <a:t>:</a:t>
            </a:r>
            <a:r>
              <a:rPr lang="sr-Cyrl-RS" sz="2400" dirty="0" smtClean="0">
                <a:latin typeface="Palatino Linotype" panose="02040502050505030304" pitchFamily="18" charset="0"/>
                <a:cs typeface="Times New Roman" pitchFamily="18" charset="0"/>
              </a:rPr>
              <a:t> </a:t>
            </a:r>
            <a:r>
              <a:rPr lang="en-US" sz="2400" dirty="0" err="1" smtClean="0">
                <a:latin typeface="Palatino Linotype" panose="02040502050505030304" pitchFamily="18" charset="0"/>
                <a:cs typeface="Times New Roman" pitchFamily="18" charset="0"/>
              </a:rPr>
              <a:t>otalgia</a:t>
            </a:r>
            <a:r>
              <a:rPr lang="en-US" sz="2400" dirty="0" smtClean="0">
                <a:latin typeface="Palatino Linotype" panose="02040502050505030304" pitchFamily="18" charset="0"/>
                <a:cs typeface="Times New Roman" pitchFamily="18" charset="0"/>
              </a:rPr>
              <a:t>, hearing loss, </a:t>
            </a:r>
            <a:r>
              <a:rPr lang="en-US" sz="2400" err="1" smtClean="0">
                <a:latin typeface="Palatino Linotype" panose="02040502050505030304" pitchFamily="18" charset="0"/>
                <a:cs typeface="Times New Roman" pitchFamily="18" charset="0"/>
              </a:rPr>
              <a:t>otorrhea</a:t>
            </a:r>
            <a:r>
              <a:rPr lang="en-US" sz="2400" smtClean="0">
                <a:latin typeface="Palatino Linotype" panose="02040502050505030304" pitchFamily="18" charset="0"/>
                <a:cs typeface="Times New Roman" pitchFamily="18" charset="0"/>
              </a:rPr>
              <a:t>.</a:t>
            </a:r>
          </a:p>
          <a:p>
            <a:pPr eaLnBrk="1" hangingPunct="1">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buFont typeface="Wingdings" panose="05000000000000000000" pitchFamily="2" charset="2"/>
              <a:buChar char="§"/>
            </a:pPr>
            <a:r>
              <a:rPr lang="en-US" sz="2400" b="1" dirty="0" smtClean="0">
                <a:latin typeface="Palatino Linotype" panose="02040502050505030304" pitchFamily="18" charset="0"/>
                <a:cs typeface="Times New Roman" pitchFamily="18" charset="0"/>
              </a:rPr>
              <a:t>Diagnosis: </a:t>
            </a:r>
            <a:r>
              <a:rPr lang="en-US" sz="2400" dirty="0" smtClean="0">
                <a:latin typeface="Palatino Linotype" panose="02040502050505030304" pitchFamily="18" charset="0"/>
                <a:cs typeface="Times New Roman" pitchFamily="18" charset="0"/>
              </a:rPr>
              <a:t>anamnesis, </a:t>
            </a:r>
            <a:r>
              <a:rPr lang="en-US" sz="2400" dirty="0" err="1" smtClean="0">
                <a:latin typeface="Palatino Linotype" panose="02040502050505030304" pitchFamily="18" charset="0"/>
                <a:cs typeface="Times New Roman" pitchFamily="18" charset="0"/>
              </a:rPr>
              <a:t>otoscopy</a:t>
            </a:r>
            <a:r>
              <a:rPr lang="en-US" sz="2400" dirty="0">
                <a:latin typeface="Palatino Linotype" panose="02040502050505030304" pitchFamily="18" charset="0"/>
                <a:cs typeface="Times New Roman" pitchFamily="18" charset="0"/>
              </a:rPr>
              <a:t>, </a:t>
            </a:r>
            <a:r>
              <a:rPr lang="en-US" sz="2400" dirty="0" smtClean="0">
                <a:latin typeface="Palatino Linotype" panose="02040502050505030304" pitchFamily="18" charset="0"/>
                <a:cs typeface="Times New Roman" pitchFamily="18" charset="0"/>
              </a:rPr>
              <a:t>microbiological testing</a:t>
            </a:r>
            <a:endParaRPr lang="sr-Cyrl-RS" sz="2400" dirty="0" smtClean="0">
              <a:latin typeface="Palatino Linotype" panose="02040502050505030304" pitchFamily="18" charset="0"/>
              <a:cs typeface="Times New Roman" pitchFamily="18" charset="0"/>
            </a:endParaRPr>
          </a:p>
          <a:p>
            <a:pPr lvl="1">
              <a:lnSpc>
                <a:spcPct val="100000"/>
              </a:lnSpc>
            </a:pPr>
            <a:r>
              <a:rPr lang="en-US" dirty="0" err="1" smtClean="0">
                <a:latin typeface="Palatino Linotype" panose="02040502050505030304" pitchFamily="18" charset="0"/>
                <a:cs typeface="Times New Roman" pitchFamily="18" charset="0"/>
              </a:rPr>
              <a:t>Otoscopy</a:t>
            </a:r>
            <a:r>
              <a:rPr lang="sr-Cyrl-RS" dirty="0" smtClean="0">
                <a:latin typeface="Palatino Linotype" panose="02040502050505030304" pitchFamily="18" charset="0"/>
                <a:cs typeface="Times New Roman" pitchFamily="18" charset="0"/>
              </a:rPr>
              <a:t>: </a:t>
            </a:r>
            <a:r>
              <a:rPr lang="en-US" dirty="0">
                <a:latin typeface="Palatino Linotype" panose="02040502050505030304" pitchFamily="18" charset="0"/>
                <a:cs typeface="Times New Roman" pitchFamily="18" charset="0"/>
              </a:rPr>
              <a:t>macerated, hyperemic and swollen skin of the external auditory canal, while the tympanic membrane is </a:t>
            </a:r>
            <a:r>
              <a:rPr lang="en-US">
                <a:latin typeface="Palatino Linotype" panose="02040502050505030304" pitchFamily="18" charset="0"/>
                <a:cs typeface="Times New Roman" pitchFamily="18" charset="0"/>
              </a:rPr>
              <a:t>intact</a:t>
            </a:r>
            <a:r>
              <a:rPr lang="sr-Cyrl-RS" smtClean="0">
                <a:latin typeface="Palatino Linotype" panose="02040502050505030304" pitchFamily="18" charset="0"/>
                <a:cs typeface="Times New Roman" pitchFamily="18" charset="0"/>
              </a:rPr>
              <a:t>.</a:t>
            </a:r>
            <a:endParaRPr lang="en-US" smtClean="0">
              <a:latin typeface="Palatino Linotype" panose="02040502050505030304" pitchFamily="18" charset="0"/>
              <a:cs typeface="Times New Roman" pitchFamily="18" charset="0"/>
            </a:endParaRPr>
          </a:p>
          <a:p>
            <a:pPr lvl="1">
              <a:lnSpc>
                <a:spcPct val="100000"/>
              </a:lnSpc>
            </a:pPr>
            <a:endParaRPr lang="en-US" sz="900" smtClean="0">
              <a:latin typeface="Palatino Linotype" panose="02040502050505030304" pitchFamily="18" charset="0"/>
              <a:cs typeface="Times New Roman" pitchFamily="18" charset="0"/>
            </a:endParaRPr>
          </a:p>
          <a:p>
            <a:pPr marL="228600" lvl="1">
              <a:spcBef>
                <a:spcPts val="1000"/>
              </a:spcBef>
              <a:buFont typeface="Wingdings" panose="05000000000000000000" pitchFamily="2" charset="2"/>
              <a:buChar char="§"/>
            </a:pPr>
            <a:r>
              <a:rPr lang="en-US" b="1">
                <a:latin typeface="Palatino Linotype" panose="02040502050505030304" pitchFamily="18" charset="0"/>
                <a:cs typeface="Times New Roman" pitchFamily="18" charset="0"/>
              </a:rPr>
              <a:t>Differential diagnosis: </a:t>
            </a:r>
            <a:r>
              <a:rPr lang="en-US">
                <a:latin typeface="Palatino Linotype" panose="02040502050505030304" pitchFamily="18" charset="0"/>
                <a:cs typeface="Times New Roman" pitchFamily="18" charset="0"/>
              </a:rPr>
              <a:t>other forms of OE and acute mastoiditis</a:t>
            </a:r>
            <a:r>
              <a:rPr lang="en-US" smtClean="0">
                <a:latin typeface="Palatino Linotype" panose="02040502050505030304" pitchFamily="18" charset="0"/>
                <a:cs typeface="Times New Roman" pitchFamily="18" charset="0"/>
              </a:rPr>
              <a:t>.</a:t>
            </a:r>
          </a:p>
          <a:p>
            <a:pPr marL="228600" lvl="1">
              <a:spcBef>
                <a:spcPts val="1000"/>
              </a:spcBef>
              <a:buFont typeface="Wingdings" panose="05000000000000000000" pitchFamily="2" charset="2"/>
              <a:buChar char="§"/>
            </a:pPr>
            <a:endParaRPr lang="en-US" sz="800">
              <a:latin typeface="Palatino Linotype" panose="02040502050505030304" pitchFamily="18" charset="0"/>
              <a:cs typeface="Times New Roman" pitchFamily="18" charset="0"/>
            </a:endParaRPr>
          </a:p>
          <a:p>
            <a:pPr marL="228600" lvl="1">
              <a:spcBef>
                <a:spcPts val="1000"/>
              </a:spcBef>
              <a:buFont typeface="Wingdings" panose="05000000000000000000" pitchFamily="2" charset="2"/>
              <a:buChar char="§"/>
            </a:pPr>
            <a:r>
              <a:rPr lang="en-US" b="1">
                <a:latin typeface="Palatino Linotype" panose="02040502050505030304" pitchFamily="18" charset="0"/>
                <a:cs typeface="Times New Roman" pitchFamily="18" charset="0"/>
              </a:rPr>
              <a:t>Therapy:</a:t>
            </a:r>
            <a:r>
              <a:rPr lang="en-US">
                <a:latin typeface="Palatino Linotype" panose="02040502050505030304" pitchFamily="18" charset="0"/>
                <a:cs typeface="Times New Roman" pitchFamily="18" charset="0"/>
              </a:rPr>
              <a:t> daily cleaning of the ear with microaspiration (not irrigation), local application of antibiotics according to the antibiogram in combination with corticosteroids. </a:t>
            </a:r>
            <a:endParaRPr lang="en-US" smtClean="0">
              <a:latin typeface="Palatino Linotype" panose="02040502050505030304" pitchFamily="18" charset="0"/>
              <a:cs typeface="Times New Roman" pitchFamily="18" charset="0"/>
            </a:endParaRPr>
          </a:p>
          <a:p>
            <a:pPr marL="228600" lvl="1">
              <a:spcBef>
                <a:spcPts val="1000"/>
              </a:spcBef>
              <a:buFont typeface="Wingdings" panose="05000000000000000000" pitchFamily="2" charset="2"/>
              <a:buChar char="§"/>
            </a:pPr>
            <a:endParaRPr lang="en-US" sz="800">
              <a:latin typeface="Palatino Linotype" panose="02040502050505030304" pitchFamily="18" charset="0"/>
              <a:cs typeface="Times New Roman" pitchFamily="18" charset="0"/>
            </a:endParaRPr>
          </a:p>
          <a:p>
            <a:pPr marL="228600" lvl="1">
              <a:spcBef>
                <a:spcPts val="1000"/>
              </a:spcBef>
              <a:buFont typeface="Wingdings" panose="05000000000000000000" pitchFamily="2" charset="2"/>
              <a:buChar char="§"/>
            </a:pPr>
            <a:r>
              <a:rPr lang="en-US">
                <a:solidFill>
                  <a:srgbClr val="FF0000"/>
                </a:solidFill>
                <a:latin typeface="Palatino Linotype" panose="02040502050505030304" pitchFamily="18" charset="0"/>
                <a:cs typeface="Times New Roman" pitchFamily="18" charset="0"/>
              </a:rPr>
              <a:t>Perichondritis may occur as complication. </a:t>
            </a:r>
          </a:p>
          <a:p>
            <a:pPr lvl="1">
              <a:lnSpc>
                <a:spcPct val="100000"/>
              </a:lnSpc>
            </a:pPr>
            <a:endParaRPr lang="en-US" dirty="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Diffuse OE (Otitis externa diffusa)</a:t>
            </a:r>
          </a:p>
        </p:txBody>
      </p:sp>
    </p:spTree>
    <p:extLst>
      <p:ext uri="{BB962C8B-B14F-4D97-AF65-F5344CB8AC3E}">
        <p14:creationId xmlns:p14="http://schemas.microsoft.com/office/powerpoint/2010/main" val="4182908139"/>
      </p:ext>
    </p:extLst>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Резултат слика за Otitis externa diffusa">
            <a:extLst>
              <a:ext uri="{FF2B5EF4-FFF2-40B4-BE49-F238E27FC236}">
                <a16:creationId xmlns="" xmlns:a16="http://schemas.microsoft.com/office/drawing/2014/main" id="{DB18EE51-EF1A-4139-9EA0-060B5AAC3B3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793" t="67962" r="6224" b="12232"/>
          <a:stretch/>
        </p:blipFill>
        <p:spPr bwMode="auto">
          <a:xfrm>
            <a:off x="7164280" y="474490"/>
            <a:ext cx="4771719" cy="3174232"/>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Резултат слика за Otitis externa diffusa">
            <a:extLst>
              <a:ext uri="{FF2B5EF4-FFF2-40B4-BE49-F238E27FC236}">
                <a16:creationId xmlns="" xmlns:a16="http://schemas.microsoft.com/office/drawing/2014/main" id="{EE4EB542-360B-4DFA-892A-6B777E9C702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0432" t="45437" r="6585" b="32557"/>
          <a:stretch/>
        </p:blipFill>
        <p:spPr bwMode="auto">
          <a:xfrm>
            <a:off x="2503503" y="3510855"/>
            <a:ext cx="4625323" cy="341871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12" descr="Image result for Ðµxterna">
            <a:extLst>
              <a:ext uri="{FF2B5EF4-FFF2-40B4-BE49-F238E27FC236}">
                <a16:creationId xmlns="" xmlns:a16="http://schemas.microsoft.com/office/drawing/2014/main" id="{1638A2FF-E691-405A-8FF1-D7F62C83C286}"/>
              </a:ext>
            </a:extLst>
          </p:cNvPr>
          <p:cNvPicPr>
            <a:picLocks noChangeAspect="1" noChangeArrowheads="1"/>
          </p:cNvPicPr>
          <p:nvPr/>
        </p:nvPicPr>
        <p:blipFill rotWithShape="1">
          <a:blip r:embed="rId3"/>
          <a:srcRect l="12477" t="9048" r="10948"/>
          <a:stretch/>
        </p:blipFill>
        <p:spPr bwMode="auto">
          <a:xfrm>
            <a:off x="868560" y="65462"/>
            <a:ext cx="3780722" cy="3363538"/>
          </a:xfrm>
          <a:prstGeom prst="rect">
            <a:avLst/>
          </a:prstGeom>
          <a:noFill/>
          <a:ln w="9525">
            <a:noFill/>
            <a:miter lim="800000"/>
            <a:headEnd/>
            <a:tailEnd/>
          </a:ln>
        </p:spPr>
      </p:pic>
    </p:spTree>
    <p:extLst>
      <p:ext uri="{BB962C8B-B14F-4D97-AF65-F5344CB8AC3E}">
        <p14:creationId xmlns:p14="http://schemas.microsoft.com/office/powerpoint/2010/main" val="70829212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Content Placeholder 1"/>
          <p:cNvSpPr>
            <a:spLocks noGrp="1"/>
          </p:cNvSpPr>
          <p:nvPr>
            <p:ph idx="1"/>
          </p:nvPr>
        </p:nvSpPr>
        <p:spPr>
          <a:xfrm>
            <a:off x="353170" y="1261081"/>
            <a:ext cx="10515600" cy="5537283"/>
          </a:xfrm>
        </p:spPr>
        <p:txBody>
          <a:bodyPr>
            <a:normAutofit lnSpcReduction="10000"/>
          </a:bodyPr>
          <a:lstStyle/>
          <a:p>
            <a:pPr>
              <a:buFont typeface="Wingdings" panose="05000000000000000000" pitchFamily="2" charset="2"/>
              <a:buChar char="§"/>
            </a:pPr>
            <a:r>
              <a:rPr lang="en-US" sz="2400" dirty="0">
                <a:latin typeface="Palatino Linotype" panose="02040502050505030304" pitchFamily="18" charset="0"/>
                <a:cs typeface="Times New Roman" pitchFamily="18" charset="0"/>
              </a:rPr>
              <a:t>Bacterial inflammation of hair follicles in the skin of the cartilaginous part of the external auditory </a:t>
            </a:r>
            <a:r>
              <a:rPr lang="en-US" sz="2400">
                <a:latin typeface="Palatino Linotype" panose="02040502050505030304" pitchFamily="18" charset="0"/>
                <a:cs typeface="Times New Roman" pitchFamily="18" charset="0"/>
              </a:rPr>
              <a:t>canal</a:t>
            </a:r>
            <a:r>
              <a:rPr lang="sr-Cyrl-RS" sz="2400" smtClean="0">
                <a:latin typeface="Palatino Linotype" panose="02040502050505030304" pitchFamily="18" charset="0"/>
                <a:cs typeface="Times New Roman" pitchFamily="18" charset="0"/>
              </a:rPr>
              <a:t>.</a:t>
            </a:r>
            <a:r>
              <a:rPr lang="en-US" sz="2400">
                <a:latin typeface="Palatino Linotype" panose="02040502050505030304" pitchFamily="18" charset="0"/>
                <a:cs typeface="Times New Roman" pitchFamily="18" charset="0"/>
              </a:rPr>
              <a:t> The formation of single or multiple abscesses occurs around the hair follicles.</a:t>
            </a:r>
          </a:p>
          <a:p>
            <a:pPr>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buFont typeface="Wingdings" panose="05000000000000000000" pitchFamily="2" charset="2"/>
              <a:buChar char="§"/>
            </a:pPr>
            <a:r>
              <a:rPr lang="en-US" sz="2400" b="1" dirty="0" smtClean="0">
                <a:latin typeface="Palatino Linotype" panose="02040502050505030304" pitchFamily="18" charset="0"/>
                <a:cs typeface="Times New Roman" pitchFamily="18" charset="0"/>
              </a:rPr>
              <a:t>Etiology</a:t>
            </a:r>
            <a:r>
              <a:rPr lang="en-US" sz="2400" dirty="0" smtClean="0">
                <a:latin typeface="Palatino Linotype" panose="02040502050505030304" pitchFamily="18" charset="0"/>
                <a:cs typeface="Times New Roman" pitchFamily="18" charset="0"/>
              </a:rPr>
              <a:t>:</a:t>
            </a:r>
            <a:r>
              <a:rPr lang="sr-Cyrl-RS" sz="2400" dirty="0" smtClean="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Staphylococcus </a:t>
            </a:r>
            <a:r>
              <a:rPr lang="en-US" sz="2400" err="1" smtClean="0">
                <a:latin typeface="Palatino Linotype" panose="02040502050505030304" pitchFamily="18" charset="0"/>
                <a:cs typeface="Times New Roman" pitchFamily="18" charset="0"/>
              </a:rPr>
              <a:t>aureus</a:t>
            </a:r>
            <a:r>
              <a:rPr lang="en-US" sz="2400" smtClean="0">
                <a:latin typeface="Palatino Linotype" panose="02040502050505030304" pitchFamily="18" charset="0"/>
                <a:cs typeface="Times New Roman" pitchFamily="18" charset="0"/>
              </a:rPr>
              <a:t>.</a:t>
            </a:r>
          </a:p>
          <a:p>
            <a:pPr marL="0" indent="0">
              <a:buNone/>
            </a:pPr>
            <a:endParaRPr lang="en-US" sz="800" dirty="0">
              <a:latin typeface="Palatino Linotype" panose="02040502050505030304" pitchFamily="18" charset="0"/>
              <a:cs typeface="Times New Roman" pitchFamily="18" charset="0"/>
            </a:endParaRPr>
          </a:p>
          <a:p>
            <a:pPr>
              <a:buFont typeface="Wingdings" panose="05000000000000000000" pitchFamily="2" charset="2"/>
              <a:buChar char="§"/>
            </a:pPr>
            <a:r>
              <a:rPr lang="en-US" sz="2400" b="1" dirty="0" smtClean="0">
                <a:latin typeface="Palatino Linotype" panose="02040502050505030304" pitchFamily="18" charset="0"/>
                <a:cs typeface="Times New Roman" pitchFamily="18" charset="0"/>
              </a:rPr>
              <a:t>Predisposing factors</a:t>
            </a:r>
            <a:r>
              <a:rPr lang="sr-Cyrl-RS" sz="2400" dirty="0" smtClean="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ear </a:t>
            </a:r>
            <a:r>
              <a:rPr lang="en-US" sz="2400" dirty="0" smtClean="0">
                <a:latin typeface="Palatino Linotype" panose="02040502050505030304" pitchFamily="18" charset="0"/>
                <a:cs typeface="Times New Roman" pitchFamily="18" charset="0"/>
              </a:rPr>
              <a:t>scratching, </a:t>
            </a:r>
            <a:r>
              <a:rPr lang="en-US" sz="2400" dirty="0" err="1">
                <a:latin typeface="Palatino Linotype" panose="02040502050505030304" pitchFamily="18" charset="0"/>
                <a:cs typeface="Times New Roman" pitchFamily="18" charset="0"/>
              </a:rPr>
              <a:t>microtrauma</a:t>
            </a:r>
            <a:r>
              <a:rPr lang="en-US" sz="2400" dirty="0">
                <a:latin typeface="Palatino Linotype" panose="02040502050505030304" pitchFamily="18" charset="0"/>
                <a:cs typeface="Times New Roman" pitchFamily="18" charset="0"/>
              </a:rPr>
              <a:t>, general diseases (diabetes, </a:t>
            </a:r>
            <a:r>
              <a:rPr lang="en-US" sz="2400" dirty="0" smtClean="0">
                <a:latin typeface="Palatino Linotype" panose="02040502050505030304" pitchFamily="18" charset="0"/>
                <a:cs typeface="Times New Roman" pitchFamily="18" charset="0"/>
              </a:rPr>
              <a:t>immunodeficiency</a:t>
            </a:r>
            <a:r>
              <a:rPr lang="en-US" sz="2400" smtClean="0">
                <a:latin typeface="Palatino Linotype" panose="02040502050505030304" pitchFamily="18" charset="0"/>
                <a:cs typeface="Times New Roman" pitchFamily="18" charset="0"/>
              </a:rPr>
              <a:t>)</a:t>
            </a:r>
            <a:r>
              <a:rPr lang="sr-Cyrl-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a:buFont typeface="Wingdings" panose="05000000000000000000" pitchFamily="2" charset="2"/>
              <a:buChar char="§"/>
            </a:pPr>
            <a:endParaRPr lang="en-US" sz="90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b="1">
                <a:latin typeface="Palatino Linotype" panose="02040502050505030304" pitchFamily="18" charset="0"/>
                <a:cs typeface="Times New Roman" pitchFamily="18" charset="0"/>
              </a:rPr>
              <a:t>Clinical presentation:</a:t>
            </a:r>
            <a:r>
              <a:rPr lang="en-US" sz="2400">
                <a:latin typeface="Palatino Linotype" panose="02040502050505030304" pitchFamily="18" charset="0"/>
                <a:cs typeface="Times New Roman" pitchFamily="18" charset="0"/>
              </a:rPr>
              <a:t>  pain in the ear when chewing food, sometimes trismus, deafness if the external auditory canal is completely closed by a </a:t>
            </a:r>
            <a:r>
              <a:rPr lang="en-US" sz="2400" smtClean="0">
                <a:latin typeface="Palatino Linotype" panose="02040502050505030304" pitchFamily="18" charset="0"/>
                <a:cs typeface="Times New Roman" pitchFamily="18" charset="0"/>
              </a:rPr>
              <a:t>furuncle. Regional </a:t>
            </a:r>
            <a:r>
              <a:rPr lang="en-US" sz="2400">
                <a:latin typeface="Palatino Linotype" panose="02040502050505030304" pitchFamily="18" charset="0"/>
                <a:cs typeface="Times New Roman" pitchFamily="18" charset="0"/>
              </a:rPr>
              <a:t>lymphadenitis and elevated body temperature may occur</a:t>
            </a:r>
            <a:r>
              <a:rPr lang="en-US" sz="2400" smtClean="0">
                <a:latin typeface="Palatino Linotype" panose="02040502050505030304" pitchFamily="18" charset="0"/>
                <a:cs typeface="Times New Roman" pitchFamily="18" charset="0"/>
              </a:rPr>
              <a:t>.</a:t>
            </a:r>
          </a:p>
          <a:p>
            <a:pPr>
              <a:buFont typeface="Wingdings" panose="05000000000000000000" pitchFamily="2" charset="2"/>
              <a:buChar cha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pPr>
            <a:r>
              <a:rPr lang="en-US" sz="2400" b="1">
                <a:latin typeface="Palatino Linotype" panose="02040502050505030304" pitchFamily="18" charset="0"/>
                <a:cs typeface="Times New Roman" pitchFamily="18" charset="0"/>
              </a:rPr>
              <a:t>Diagnosis:</a:t>
            </a:r>
            <a:r>
              <a:rPr lang="en-US" sz="2400">
                <a:latin typeface="Palatino Linotype" panose="02040502050505030304" pitchFamily="18" charset="0"/>
                <a:cs typeface="Times New Roman" pitchFamily="18" charset="0"/>
              </a:rPr>
              <a:t> anamnesis, painful sensitivity of the tragus</a:t>
            </a:r>
          </a:p>
          <a:p>
            <a:pPr lvl="1"/>
            <a:r>
              <a:rPr lang="en-US" sz="2000">
                <a:latin typeface="Palatino Linotype" panose="02040502050505030304" pitchFamily="18" charset="0"/>
                <a:cs typeface="Times New Roman" pitchFamily="18" charset="0"/>
              </a:rPr>
              <a:t>Otoscopy: swelling of the skin of the external auditory canal, there is no insight into the eardrum, purulent secretions may be present.</a:t>
            </a:r>
          </a:p>
          <a:p>
            <a:pPr>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Circumscribed OE - furuncle (Otitis externa circumscripta - furunculus)</a:t>
            </a:r>
          </a:p>
        </p:txBody>
      </p:sp>
    </p:spTree>
    <p:extLst>
      <p:ext uri="{BB962C8B-B14F-4D97-AF65-F5344CB8AC3E}">
        <p14:creationId xmlns:p14="http://schemas.microsoft.com/office/powerpoint/2010/main" val="3962660326"/>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1">
            <a:extLst>
              <a:ext uri="{FF2B5EF4-FFF2-40B4-BE49-F238E27FC236}">
                <a16:creationId xmlns:a16="http://schemas.microsoft.com/office/drawing/2014/main" xmlns="" id="{730A6BB0-7B60-4632-95B5-11EE3BA71216}"/>
              </a:ext>
            </a:extLst>
          </p:cNvPr>
          <p:cNvSpPr>
            <a:spLocks noGrp="1"/>
          </p:cNvSpPr>
          <p:nvPr>
            <p:ph idx="1"/>
          </p:nvPr>
        </p:nvSpPr>
        <p:spPr>
          <a:xfrm>
            <a:off x="1060837" y="1268546"/>
            <a:ext cx="10259291" cy="3726440"/>
          </a:xfrm>
        </p:spPr>
        <p:txBody>
          <a:bodyPr>
            <a:normAutofit/>
          </a:bodyPr>
          <a:lstStyle/>
          <a:p>
            <a:pPr>
              <a:buFont typeface="Wingdings" panose="05000000000000000000" pitchFamily="2" charset="2"/>
              <a:buChar char="§"/>
              <a:defRPr/>
            </a:pPr>
            <a:r>
              <a:rPr lang="en-US" sz="2400" smtClean="0">
                <a:latin typeface="Palatino Linotype" panose="02040502050505030304" pitchFamily="18" charset="0"/>
                <a:cs typeface="Times New Roman" pitchFamily="18" charset="0"/>
              </a:rPr>
              <a:t>Inner ear starts to form in </a:t>
            </a:r>
            <a:r>
              <a:rPr lang="en-US" sz="2400" b="1" smtClean="0">
                <a:latin typeface="Palatino Linotype" panose="02040502050505030304" pitchFamily="18" charset="0"/>
                <a:cs typeface="Times New Roman" pitchFamily="18" charset="0"/>
              </a:rPr>
              <a:t>3</a:t>
            </a:r>
            <a:r>
              <a:rPr lang="en-US" sz="2400" b="1" baseline="30000" smtClean="0">
                <a:latin typeface="Palatino Linotype" panose="02040502050505030304" pitchFamily="18" charset="0"/>
                <a:cs typeface="Times New Roman" pitchFamily="18" charset="0"/>
              </a:rPr>
              <a:t>rd</a:t>
            </a:r>
            <a:r>
              <a:rPr lang="en-US" sz="2400" b="1" smtClean="0">
                <a:latin typeface="Palatino Linotype" panose="02040502050505030304" pitchFamily="18" charset="0"/>
                <a:cs typeface="Times New Roman" pitchFamily="18" charset="0"/>
              </a:rPr>
              <a:t> week of </a:t>
            </a:r>
            <a:r>
              <a:rPr lang="en-US" sz="2400" b="1">
                <a:latin typeface="Palatino Linotype" panose="02040502050505030304" pitchFamily="18" charset="0"/>
                <a:cs typeface="Times New Roman" pitchFamily="18" charset="0"/>
              </a:rPr>
              <a:t>fetal development </a:t>
            </a:r>
            <a:r>
              <a:rPr lang="en-US" sz="2400" smtClean="0">
                <a:latin typeface="Palatino Linotype" panose="02040502050505030304" pitchFamily="18" charset="0"/>
                <a:cs typeface="Times New Roman" pitchFamily="18" charset="0"/>
              </a:rPr>
              <a:t>from the ectodermal thickening of </a:t>
            </a:r>
            <a:r>
              <a:rPr lang="en-US" sz="2400" b="1" smtClean="0">
                <a:latin typeface="Palatino Linotype" panose="02040502050505030304" pitchFamily="18" charset="0"/>
                <a:cs typeface="Times New Roman" pitchFamily="18" charset="0"/>
              </a:rPr>
              <a:t>1</a:t>
            </a:r>
            <a:r>
              <a:rPr lang="en-US" sz="2400" b="1" baseline="30000" smtClean="0">
                <a:latin typeface="Palatino Linotype" panose="02040502050505030304" pitchFamily="18" charset="0"/>
                <a:cs typeface="Times New Roman" pitchFamily="18" charset="0"/>
              </a:rPr>
              <a:t>st</a:t>
            </a:r>
            <a:r>
              <a:rPr lang="en-US" sz="2400" b="1" smtClean="0">
                <a:latin typeface="Palatino Linotype" panose="02040502050505030304" pitchFamily="18" charset="0"/>
                <a:cs typeface="Times New Roman" pitchFamily="18" charset="0"/>
              </a:rPr>
              <a:t> pharyngeal pouch</a:t>
            </a:r>
            <a:r>
              <a:rPr lang="en-US" sz="2400" smtClean="0">
                <a:latin typeface="Palatino Linotype" panose="02040502050505030304" pitchFamily="18" charset="0"/>
                <a:cs typeface="Times New Roman" pitchFamily="18" charset="0"/>
              </a:rPr>
              <a:t>, named </a:t>
            </a:r>
            <a:r>
              <a:rPr lang="en-US" sz="2400" err="1" smtClean="0">
                <a:latin typeface="Palatino Linotype" panose="02040502050505030304" pitchFamily="18" charset="0"/>
                <a:cs typeface="Times New Roman" pitchFamily="18" charset="0"/>
              </a:rPr>
              <a:t>otic</a:t>
            </a:r>
            <a:r>
              <a:rPr lang="en-US" sz="2400" smtClean="0">
                <a:latin typeface="Palatino Linotype" panose="02040502050505030304" pitchFamily="18" charset="0"/>
                <a:cs typeface="Times New Roman" pitchFamily="18" charset="0"/>
              </a:rPr>
              <a:t> placode</a:t>
            </a:r>
            <a:r>
              <a:rPr lang="x-none"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a:buFont typeface="Wingdings" panose="05000000000000000000" pitchFamily="2" charset="2"/>
              <a:buChar char="§"/>
              <a:defRPr/>
            </a:pPr>
            <a:endParaRPr lang="en-US" sz="800">
              <a:latin typeface="Palatino Linotype" panose="02040502050505030304" pitchFamily="18" charset="0"/>
              <a:cs typeface="Times New Roman" pitchFamily="18" charset="0"/>
            </a:endParaRPr>
          </a:p>
          <a:p>
            <a:pPr>
              <a:buFont typeface="Wingdings" panose="05000000000000000000" pitchFamily="2" charset="2"/>
              <a:buChar char="§"/>
              <a:defRPr/>
            </a:pPr>
            <a:r>
              <a:rPr lang="en-US" sz="2400" smtClean="0">
                <a:latin typeface="Palatino Linotype" panose="02040502050505030304" pitchFamily="18" charset="0"/>
                <a:cs typeface="Times New Roman" pitchFamily="18" charset="0"/>
              </a:rPr>
              <a:t>At the end of 4</a:t>
            </a:r>
            <a:r>
              <a:rPr lang="en-US" sz="2400" baseline="30000" smtClean="0">
                <a:latin typeface="Palatino Linotype" panose="02040502050505030304" pitchFamily="18" charset="0"/>
                <a:cs typeface="Times New Roman" pitchFamily="18" charset="0"/>
              </a:rPr>
              <a:t>th</a:t>
            </a:r>
            <a:r>
              <a:rPr lang="en-US" sz="2400">
                <a:latin typeface="Palatino Linotype" panose="02040502050505030304" pitchFamily="18" charset="0"/>
                <a:cs typeface="Times New Roman" pitchFamily="18" charset="0"/>
              </a:rPr>
              <a:t> week, </a:t>
            </a:r>
            <a:r>
              <a:rPr lang="en-US" sz="2400" err="1" smtClean="0">
                <a:latin typeface="Palatino Linotype" panose="02040502050505030304" pitchFamily="18" charset="0"/>
                <a:cs typeface="Times New Roman" pitchFamily="18" charset="0"/>
              </a:rPr>
              <a:t>otic</a:t>
            </a:r>
            <a:r>
              <a:rPr lang="en-US" sz="2400" smtClean="0">
                <a:latin typeface="Palatino Linotype" panose="02040502050505030304" pitchFamily="18" charset="0"/>
                <a:cs typeface="Times New Roman" pitchFamily="18" charset="0"/>
              </a:rPr>
              <a:t> placode deepens </a:t>
            </a:r>
            <a:r>
              <a:rPr lang="en-US" sz="2400">
                <a:latin typeface="Palatino Linotype" panose="02040502050505030304" pitchFamily="18" charset="0"/>
                <a:cs typeface="Times New Roman" pitchFamily="18" charset="0"/>
              </a:rPr>
              <a:t>and then sinks below the </a:t>
            </a:r>
            <a:r>
              <a:rPr lang="en-US" sz="2400" smtClean="0">
                <a:latin typeface="Palatino Linotype" panose="02040502050505030304" pitchFamily="18" charset="0"/>
                <a:cs typeface="Times New Roman" pitchFamily="18" charset="0"/>
              </a:rPr>
              <a:t>surface as </a:t>
            </a:r>
            <a:r>
              <a:rPr lang="en-US" sz="2400">
                <a:latin typeface="Palatino Linotype" panose="02040502050505030304" pitchFamily="18" charset="0"/>
                <a:cs typeface="Times New Roman" pitchFamily="18" charset="0"/>
              </a:rPr>
              <a:t>the sides close in to form an </a:t>
            </a:r>
            <a:r>
              <a:rPr lang="en-US" sz="2400" err="1">
                <a:latin typeface="Palatino Linotype" panose="02040502050505030304" pitchFamily="18" charset="0"/>
                <a:cs typeface="Times New Roman" pitchFamily="18" charset="0"/>
              </a:rPr>
              <a:t>otic</a:t>
            </a:r>
            <a:r>
              <a:rPr lang="en-US" sz="2400">
                <a:latin typeface="Palatino Linotype" panose="02040502050505030304" pitchFamily="18" charset="0"/>
                <a:cs typeface="Times New Roman" pitchFamily="18" charset="0"/>
              </a:rPr>
              <a:t> pit which </a:t>
            </a:r>
            <a:r>
              <a:rPr lang="en-US" sz="2400" smtClean="0">
                <a:latin typeface="Palatino Linotype" panose="02040502050505030304" pitchFamily="18" charset="0"/>
                <a:cs typeface="Times New Roman" pitchFamily="18" charset="0"/>
              </a:rPr>
              <a:t>eventually loses </a:t>
            </a:r>
            <a:r>
              <a:rPr lang="en-US" sz="2400">
                <a:latin typeface="Palatino Linotype" panose="02040502050505030304" pitchFamily="18" charset="0"/>
                <a:cs typeface="Times New Roman" pitchFamily="18" charset="0"/>
              </a:rPr>
              <a:t>connection with the surface and forms the </a:t>
            </a:r>
            <a:r>
              <a:rPr lang="en-US" sz="2400" b="1" err="1" smtClean="0">
                <a:latin typeface="Palatino Linotype" panose="02040502050505030304" pitchFamily="18" charset="0"/>
                <a:cs typeface="Times New Roman" pitchFamily="18" charset="0"/>
              </a:rPr>
              <a:t>otocyst</a:t>
            </a:r>
            <a:r>
              <a:rPr lang="x-none" sz="2400" b="1" smtClean="0">
                <a:latin typeface="Palatino Linotype" panose="02040502050505030304" pitchFamily="18" charset="0"/>
                <a:cs typeface="Times New Roman" pitchFamily="18" charset="0"/>
              </a:rPr>
              <a:t>.</a:t>
            </a:r>
            <a:endParaRPr lang="en-US" sz="2400" b="1" smtClean="0">
              <a:latin typeface="Palatino Linotype" panose="02040502050505030304" pitchFamily="18" charset="0"/>
              <a:cs typeface="Times New Roman" pitchFamily="18" charset="0"/>
            </a:endParaRPr>
          </a:p>
          <a:p>
            <a:pPr>
              <a:buFont typeface="Wingdings" panose="05000000000000000000" pitchFamily="2" charset="2"/>
              <a:buChar char="§"/>
              <a:defRPr/>
            </a:pPr>
            <a:endParaRPr lang="en-US" sz="800" b="1">
              <a:latin typeface="Palatino Linotype" panose="02040502050505030304" pitchFamily="18" charset="0"/>
              <a:cs typeface="Times New Roman" pitchFamily="18" charset="0"/>
            </a:endParaRPr>
          </a:p>
          <a:p>
            <a:pPr eaLnBrk="1" hangingPunct="1">
              <a:buFont typeface="Wingdings" panose="05000000000000000000" pitchFamily="2" charset="2"/>
              <a:buChar char="§"/>
              <a:defRPr/>
            </a:pPr>
            <a:r>
              <a:rPr lang="en-US" sz="2400" err="1" smtClean="0">
                <a:latin typeface="Palatino Linotype" panose="02040502050505030304" pitchFamily="18" charset="0"/>
                <a:cs typeface="Times New Roman" pitchFamily="18" charset="0"/>
              </a:rPr>
              <a:t>Otocyst</a:t>
            </a:r>
            <a:r>
              <a:rPr lang="en-US" sz="2400" smtClean="0">
                <a:latin typeface="Palatino Linotype" panose="02040502050505030304" pitchFamily="18" charset="0"/>
                <a:cs typeface="Times New Roman" pitchFamily="18" charset="0"/>
              </a:rPr>
              <a:t> in </a:t>
            </a:r>
            <a:r>
              <a:rPr lang="en-US" sz="2400" b="1" smtClean="0">
                <a:latin typeface="Palatino Linotype" panose="02040502050505030304" pitchFamily="18" charset="0"/>
                <a:cs typeface="Times New Roman" pitchFamily="18" charset="0"/>
              </a:rPr>
              <a:t>5</a:t>
            </a:r>
            <a:r>
              <a:rPr lang="en-US" sz="2400" b="1" baseline="30000" smtClean="0">
                <a:latin typeface="Palatino Linotype" panose="02040502050505030304" pitchFamily="18" charset="0"/>
                <a:cs typeface="Times New Roman" pitchFamily="18" charset="0"/>
              </a:rPr>
              <a:t>th</a:t>
            </a:r>
            <a:r>
              <a:rPr lang="en-US" sz="2400" b="1" smtClean="0">
                <a:latin typeface="Palatino Linotype" panose="02040502050505030304" pitchFamily="18" charset="0"/>
                <a:cs typeface="Times New Roman" pitchFamily="18" charset="0"/>
              </a:rPr>
              <a:t> week </a:t>
            </a:r>
            <a:r>
              <a:rPr lang="en-US" sz="2400" smtClean="0">
                <a:latin typeface="Palatino Linotype" panose="02040502050505030304" pitchFamily="18" charset="0"/>
                <a:cs typeface="Times New Roman" pitchFamily="18" charset="0"/>
              </a:rPr>
              <a:t>divides into to parts: upper (utricle-vestibular) and lower (saccule-cochlear).</a:t>
            </a:r>
            <a:endParaRPr lang="sr-Cyrl-RS" sz="240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 Inner ear</a:t>
            </a:r>
            <a:endParaRPr lang="en-US" sz="3500" b="1" dirty="0">
              <a:solidFill>
                <a:srgbClr val="000099"/>
              </a:solidFill>
              <a:latin typeface="Palatino Linotype" pitchFamily="18"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7" name="Picture 2" descr="Related image"/>
          <p:cNvPicPr>
            <a:picLocks noGrp="1" noChangeAspect="1" noChangeArrowheads="1"/>
          </p:cNvPicPr>
          <p:nvPr>
            <p:ph idx="1"/>
          </p:nvPr>
        </p:nvPicPr>
        <p:blipFill>
          <a:blip r:embed="rId2"/>
          <a:srcRect/>
          <a:stretch>
            <a:fillRect/>
          </a:stretch>
        </p:blipFill>
        <p:spPr>
          <a:xfrm>
            <a:off x="1459637" y="1265808"/>
            <a:ext cx="4083050" cy="4032250"/>
          </a:xfrm>
          <a:noFill/>
        </p:spPr>
      </p:pic>
      <p:pic>
        <p:nvPicPr>
          <p:cNvPr id="26628" name="Picture 5" descr="http://www.medrx-education.com/uploads/1/4/0/9/14097223/6183288_orig.jpg"/>
          <p:cNvPicPr>
            <a:picLocks noChangeAspect="1" noChangeArrowheads="1"/>
          </p:cNvPicPr>
          <p:nvPr/>
        </p:nvPicPr>
        <p:blipFill>
          <a:blip r:embed="rId3"/>
          <a:srcRect/>
          <a:stretch>
            <a:fillRect/>
          </a:stretch>
        </p:blipFill>
        <p:spPr bwMode="auto">
          <a:xfrm>
            <a:off x="6096000" y="1307083"/>
            <a:ext cx="3946525" cy="3990975"/>
          </a:xfrm>
          <a:prstGeom prst="rect">
            <a:avLst/>
          </a:prstGeom>
          <a:noFill/>
          <a:ln w="9525">
            <a:noFill/>
            <a:miter lim="800000"/>
            <a:headEnd/>
            <a:tailEnd/>
          </a:ln>
        </p:spPr>
      </p:pic>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Circumscribed OE - furuncle (Otitis externa circumscripta - furunculus)</a:t>
            </a:r>
          </a:p>
        </p:txBody>
      </p:sp>
    </p:spTree>
    <p:extLst>
      <p:ext uri="{BB962C8B-B14F-4D97-AF65-F5344CB8AC3E}">
        <p14:creationId xmlns:p14="http://schemas.microsoft.com/office/powerpoint/2010/main" val="41337215"/>
      </p:ext>
    </p:extLst>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1"/>
          <p:cNvSpPr>
            <a:spLocks noGrp="1"/>
          </p:cNvSpPr>
          <p:nvPr>
            <p:ph idx="1"/>
          </p:nvPr>
        </p:nvSpPr>
        <p:spPr>
          <a:xfrm>
            <a:off x="345219" y="1271273"/>
            <a:ext cx="10515600" cy="5368066"/>
          </a:xfrm>
        </p:spPr>
        <p:txBody>
          <a:bodyPr>
            <a:normAutofit/>
          </a:bodyPr>
          <a:lstStyle/>
          <a:p>
            <a:pPr eaLnBrk="1" hangingPunct="1">
              <a:buFont typeface="Wingdings" panose="05000000000000000000" pitchFamily="2" charset="2"/>
              <a:buChar char="§"/>
            </a:pPr>
            <a:r>
              <a:rPr lang="en-US" sz="2400" b="1" dirty="0" smtClean="0">
                <a:latin typeface="Palatino Linotype" panose="02040502050505030304" pitchFamily="18" charset="0"/>
                <a:cs typeface="Times New Roman" pitchFamily="18" charset="0"/>
              </a:rPr>
              <a:t>Differential diagnosis</a:t>
            </a:r>
            <a:r>
              <a:rPr lang="sr-Cyrl-RS" sz="2400" dirty="0" smtClean="0">
                <a:latin typeface="Palatino Linotype" panose="02040502050505030304" pitchFamily="18" charset="0"/>
                <a:cs typeface="Times New Roman" pitchFamily="18" charset="0"/>
              </a:rPr>
              <a:t>: </a:t>
            </a:r>
            <a:r>
              <a:rPr lang="en-US" sz="2400" smtClean="0">
                <a:latin typeface="Palatino Linotype" panose="02040502050505030304" pitchFamily="18" charset="0"/>
                <a:cs typeface="Times New Roman" pitchFamily="18" charset="0"/>
              </a:rPr>
              <a:t>Acute mastoiditis</a:t>
            </a:r>
          </a:p>
          <a:p>
            <a:pPr eaLnBrk="1" hangingPunct="1">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lvl="1"/>
            <a:r>
              <a:rPr lang="en-US" smtClean="0">
                <a:latin typeface="Palatino Linotype" panose="02040502050505030304" pitchFamily="18" charset="0"/>
                <a:cs typeface="Times New Roman" pitchFamily="18" charset="0"/>
              </a:rPr>
              <a:t>It </a:t>
            </a:r>
            <a:r>
              <a:rPr lang="en-US" dirty="0">
                <a:latin typeface="Palatino Linotype" panose="02040502050505030304" pitchFamily="18" charset="0"/>
                <a:cs typeface="Times New Roman" pitchFamily="18" charset="0"/>
              </a:rPr>
              <a:t>differs from furuncles because in acute </a:t>
            </a:r>
            <a:r>
              <a:rPr lang="en-US" dirty="0" err="1">
                <a:latin typeface="Palatino Linotype" panose="02040502050505030304" pitchFamily="18" charset="0"/>
                <a:cs typeface="Times New Roman" pitchFamily="18" charset="0"/>
              </a:rPr>
              <a:t>mastoiditis</a:t>
            </a:r>
            <a:r>
              <a:rPr lang="en-US" dirty="0">
                <a:latin typeface="Palatino Linotype" panose="02040502050505030304" pitchFamily="18" charset="0"/>
                <a:cs typeface="Times New Roman" pitchFamily="18" charset="0"/>
              </a:rPr>
              <a:t>, the posterior upper wall is lowered, there are changes in the tympanic membrane in terms of inflammation, there is no secretion in the external auditory canal, the </a:t>
            </a:r>
            <a:r>
              <a:rPr lang="en-US" dirty="0" err="1">
                <a:latin typeface="Palatino Linotype" panose="02040502050505030304" pitchFamily="18" charset="0"/>
                <a:cs typeface="Times New Roman" pitchFamily="18" charset="0"/>
              </a:rPr>
              <a:t>retroauricular</a:t>
            </a:r>
            <a:r>
              <a:rPr lang="en-US" dirty="0">
                <a:latin typeface="Palatino Linotype" panose="02040502050505030304" pitchFamily="18" charset="0"/>
                <a:cs typeface="Times New Roman" pitchFamily="18" charset="0"/>
              </a:rPr>
              <a:t> sulcus is obliterated, conductive hearing loss is almost always </a:t>
            </a:r>
            <a:r>
              <a:rPr lang="en-US" dirty="0" smtClean="0">
                <a:latin typeface="Palatino Linotype" panose="02040502050505030304" pitchFamily="18" charset="0"/>
                <a:cs typeface="Times New Roman" pitchFamily="18" charset="0"/>
              </a:rPr>
              <a:t>present </a:t>
            </a:r>
            <a:r>
              <a:rPr lang="en-US" dirty="0">
                <a:latin typeface="Palatino Linotype" panose="02040502050505030304" pitchFamily="18" charset="0"/>
                <a:cs typeface="Times New Roman" pitchFamily="18" charset="0"/>
              </a:rPr>
              <a:t>and there is painful sensitivity of the mastoid </a:t>
            </a:r>
            <a:r>
              <a:rPr lang="en-US">
                <a:latin typeface="Palatino Linotype" panose="02040502050505030304" pitchFamily="18" charset="0"/>
                <a:cs typeface="Times New Roman" pitchFamily="18" charset="0"/>
              </a:rPr>
              <a:t>region</a:t>
            </a:r>
            <a:r>
              <a:rPr lang="en-US" smtClean="0">
                <a:latin typeface="Palatino Linotype" panose="02040502050505030304" pitchFamily="18" charset="0"/>
                <a:cs typeface="Times New Roman" pitchFamily="18" charset="0"/>
              </a:rPr>
              <a:t>.)</a:t>
            </a:r>
          </a:p>
          <a:p>
            <a:pPr lvl="1"/>
            <a:endParaRPr lang="en-US" sz="800" dirty="0">
              <a:latin typeface="Palatino Linotype" panose="02040502050505030304" pitchFamily="18" charset="0"/>
              <a:cs typeface="Times New Roman" pitchFamily="18" charset="0"/>
            </a:endParaRPr>
          </a:p>
          <a:p>
            <a:pPr lvl="1"/>
            <a:r>
              <a:rPr lang="en-US" dirty="0">
                <a:latin typeface="Palatino Linotype" panose="02040502050505030304" pitchFamily="18" charset="0"/>
                <a:cs typeface="Times New Roman" pitchFamily="18" charset="0"/>
              </a:rPr>
              <a:t>X-ray </a:t>
            </a:r>
            <a:r>
              <a:rPr lang="en-US" dirty="0" smtClean="0">
                <a:latin typeface="Palatino Linotype" panose="02040502050505030304" pitchFamily="18" charset="0"/>
                <a:cs typeface="Times New Roman" pitchFamily="18" charset="0"/>
              </a:rPr>
              <a:t>shows reduction </a:t>
            </a:r>
            <a:r>
              <a:rPr lang="en-US" dirty="0">
                <a:latin typeface="Palatino Linotype" panose="02040502050505030304" pitchFamily="18" charset="0"/>
                <a:cs typeface="Times New Roman" pitchFamily="18" charset="0"/>
              </a:rPr>
              <a:t>of the pneumatic space of the mastoid, while in the case of furuncles, the X-ray of the mastoid </a:t>
            </a:r>
            <a:r>
              <a:rPr lang="en-US" dirty="0" smtClean="0">
                <a:latin typeface="Palatino Linotype" panose="02040502050505030304" pitchFamily="18" charset="0"/>
                <a:cs typeface="Times New Roman" pitchFamily="18" charset="0"/>
              </a:rPr>
              <a:t>process is </a:t>
            </a:r>
            <a:r>
              <a:rPr lang="en-US">
                <a:latin typeface="Palatino Linotype" panose="02040502050505030304" pitchFamily="18" charset="0"/>
                <a:cs typeface="Times New Roman" pitchFamily="18" charset="0"/>
              </a:rPr>
              <a:t>normal</a:t>
            </a:r>
            <a:r>
              <a:rPr lang="sr-Cyrl-RS" smtClean="0">
                <a:latin typeface="Palatino Linotype" panose="02040502050505030304" pitchFamily="18" charset="0"/>
                <a:cs typeface="Times New Roman" pitchFamily="18" charset="0"/>
              </a:rPr>
              <a:t>.</a:t>
            </a:r>
            <a:endParaRPr lang="en-US" smtClean="0">
              <a:latin typeface="Palatino Linotype" panose="02040502050505030304" pitchFamily="18" charset="0"/>
              <a:cs typeface="Times New Roman" pitchFamily="18" charset="0"/>
            </a:endParaRPr>
          </a:p>
          <a:p>
            <a:pPr lvl="1"/>
            <a:endParaRPr lang="en-US">
              <a:latin typeface="Palatino Linotype" panose="02040502050505030304" pitchFamily="18" charset="0"/>
              <a:cs typeface="Times New Roman" pitchFamily="18" charset="0"/>
            </a:endParaRPr>
          </a:p>
          <a:p>
            <a:pPr marL="285750" lvl="0" indent="-285750">
              <a:lnSpc>
                <a:spcPct val="100000"/>
              </a:lnSpc>
              <a:spcBef>
                <a:spcPts val="0"/>
              </a:spcBef>
              <a:buFont typeface="Wingdings" panose="05000000000000000000" pitchFamily="2" charset="2"/>
              <a:buChar char="§"/>
            </a:pPr>
            <a:r>
              <a:rPr lang="en-US" sz="2000" b="1" smtClean="0">
                <a:solidFill>
                  <a:prstClr val="black"/>
                </a:solidFill>
                <a:latin typeface="Palatino Linotype" pitchFamily="18" charset="0"/>
              </a:rPr>
              <a:t>Therapy</a:t>
            </a:r>
            <a:r>
              <a:rPr lang="sr-Cyrl-RS" sz="2000" b="1" smtClean="0">
                <a:solidFill>
                  <a:prstClr val="black"/>
                </a:solidFill>
                <a:latin typeface="Palatino Linotype" pitchFamily="18" charset="0"/>
              </a:rPr>
              <a:t>: </a:t>
            </a:r>
            <a:r>
              <a:rPr lang="en-US" sz="2000">
                <a:solidFill>
                  <a:prstClr val="black"/>
                </a:solidFill>
                <a:latin typeface="Palatino Linotype" pitchFamily="18" charset="0"/>
              </a:rPr>
              <a:t>daily cleaning of the ear with microaspiration </a:t>
            </a:r>
            <a:r>
              <a:rPr lang="sr-Cyrl-RS" sz="2000" smtClean="0">
                <a:solidFill>
                  <a:prstClr val="black"/>
                </a:solidFill>
                <a:latin typeface="Palatino Linotype" pitchFamily="18" charset="0"/>
              </a:rPr>
              <a:t>, </a:t>
            </a:r>
            <a:r>
              <a:rPr lang="en-US" sz="2000">
                <a:solidFill>
                  <a:prstClr val="black"/>
                </a:solidFill>
                <a:latin typeface="Palatino Linotype" pitchFamily="18" charset="0"/>
              </a:rPr>
              <a:t>local therapy with antiseptic solutions using antibiotic ointments and drops. Incision </a:t>
            </a:r>
            <a:r>
              <a:rPr lang="en-US" sz="2000" smtClean="0">
                <a:solidFill>
                  <a:prstClr val="black"/>
                </a:solidFill>
                <a:latin typeface="Palatino Linotype" pitchFamily="18" charset="0"/>
              </a:rPr>
              <a:t>should </a:t>
            </a:r>
            <a:r>
              <a:rPr lang="en-US" sz="2000">
                <a:solidFill>
                  <a:prstClr val="black"/>
                </a:solidFill>
                <a:latin typeface="Palatino Linotype" pitchFamily="18" charset="0"/>
              </a:rPr>
              <a:t>be avoided due to the possible occurrence of </a:t>
            </a:r>
            <a:r>
              <a:rPr lang="en-US" sz="2000" smtClean="0">
                <a:solidFill>
                  <a:prstClr val="black"/>
                </a:solidFill>
                <a:latin typeface="Palatino Linotype" pitchFamily="18" charset="0"/>
              </a:rPr>
              <a:t>perichondritis.</a:t>
            </a:r>
            <a:endParaRPr lang="en-US" dirty="0">
              <a:latin typeface="Palatino Linotype" panose="02040502050505030304" pitchFamily="18" charset="0"/>
              <a:cs typeface="Times New Roman" pitchFamily="18" charset="0"/>
            </a:endParaRPr>
          </a:p>
        </p:txBody>
      </p:sp>
      <p:sp>
        <p:nvSpPr>
          <p:cNvPr id="3"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Circumscribed OE - furuncle (Otitis externa circumscripta - furunculus)</a:t>
            </a:r>
          </a:p>
        </p:txBody>
      </p:sp>
    </p:spTree>
    <p:extLst>
      <p:ext uri="{BB962C8B-B14F-4D97-AF65-F5344CB8AC3E}">
        <p14:creationId xmlns:p14="http://schemas.microsoft.com/office/powerpoint/2010/main" val="843613872"/>
      </p:ext>
    </p:extLst>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1"/>
          <p:cNvSpPr>
            <a:spLocks noGrp="1"/>
          </p:cNvSpPr>
          <p:nvPr>
            <p:ph idx="1"/>
          </p:nvPr>
        </p:nvSpPr>
        <p:spPr>
          <a:xfrm>
            <a:off x="353170" y="1253131"/>
            <a:ext cx="10515600" cy="5346452"/>
          </a:xfrm>
        </p:spPr>
        <p:txBody>
          <a:bodyPr>
            <a:normAutofit/>
          </a:bodyPr>
          <a:lstStyle/>
          <a:p>
            <a:pPr>
              <a:lnSpc>
                <a:spcPct val="100000"/>
              </a:lnSpc>
              <a:spcBef>
                <a:spcPts val="0"/>
              </a:spcBef>
              <a:buFont typeface="Wingdings" panose="05000000000000000000" pitchFamily="2" charset="2"/>
              <a:buChar char="§"/>
            </a:pPr>
            <a:r>
              <a:rPr lang="en-US" sz="2400" dirty="0">
                <a:latin typeface="Palatino Linotype" panose="02040502050505030304" pitchFamily="18" charset="0"/>
                <a:cs typeface="Times New Roman" pitchFamily="18" charset="0"/>
              </a:rPr>
              <a:t>Inflammation of the skin of the external auditory canal caused by </a:t>
            </a:r>
            <a:r>
              <a:rPr lang="en-US" sz="2400">
                <a:latin typeface="Palatino Linotype" panose="02040502050505030304" pitchFamily="18" charset="0"/>
                <a:cs typeface="Times New Roman" pitchFamily="18" charset="0"/>
              </a:rPr>
              <a:t>fungi</a:t>
            </a:r>
            <a:r>
              <a:rPr lang="en-US" sz="2400" smtClean="0">
                <a:latin typeface="Palatino Linotype" panose="02040502050505030304" pitchFamily="18" charset="0"/>
                <a:cs typeface="Times New Roman" pitchFamily="18" charset="0"/>
              </a:rPr>
              <a:t>.</a:t>
            </a:r>
          </a:p>
          <a:p>
            <a:pPr>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eaLnBrk="1" hangingPunct="1">
              <a:lnSpc>
                <a:spcPct val="100000"/>
              </a:lnSpc>
              <a:spcBef>
                <a:spcPts val="0"/>
              </a:spcBef>
              <a:buFont typeface="Wingdings" panose="05000000000000000000" pitchFamily="2" charset="2"/>
              <a:buChar char="§"/>
            </a:pPr>
            <a:r>
              <a:rPr lang="en-US" sz="2400" dirty="0" smtClean="0">
                <a:latin typeface="Palatino Linotype" panose="02040502050505030304" pitchFamily="18" charset="0"/>
                <a:cs typeface="Times New Roman" pitchFamily="18" charset="0"/>
              </a:rPr>
              <a:t>Acute </a:t>
            </a:r>
            <a:r>
              <a:rPr lang="en-US" sz="2400" smtClean="0">
                <a:latin typeface="Palatino Linotype" panose="02040502050505030304" pitchFamily="18" charset="0"/>
                <a:cs typeface="Times New Roman" pitchFamily="18" charset="0"/>
              </a:rPr>
              <a:t>or chronic</a:t>
            </a:r>
          </a:p>
          <a:p>
            <a:pPr eaLnBrk="1" hangingPunct="1">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eaLnBrk="1" hangingPunct="1">
              <a:lnSpc>
                <a:spcPct val="100000"/>
              </a:lnSpc>
              <a:spcBef>
                <a:spcPts val="0"/>
              </a:spcBef>
              <a:buFont typeface="Wingdings" panose="05000000000000000000" pitchFamily="2" charset="2"/>
              <a:buChar char="§"/>
            </a:pPr>
            <a:r>
              <a:rPr lang="en-US" sz="2400" b="1" dirty="0" err="1" smtClean="0">
                <a:latin typeface="Palatino Linotype" panose="02040502050505030304" pitchFamily="18" charset="0"/>
                <a:cs typeface="Times New Roman" pitchFamily="18" charset="0"/>
              </a:rPr>
              <a:t>Etiology:</a:t>
            </a:r>
            <a:r>
              <a:rPr lang="en-US" sz="2400" dirty="0" err="1" smtClean="0">
                <a:latin typeface="Palatino Linotype" panose="02040502050505030304" pitchFamily="18" charset="0"/>
                <a:cs typeface="Times New Roman" pitchFamily="18" charset="0"/>
              </a:rPr>
              <a:t>Candida</a:t>
            </a:r>
            <a:r>
              <a:rPr lang="en-US" sz="2400" dirty="0" smtClean="0">
                <a:latin typeface="Palatino Linotype" panose="02040502050505030304" pitchFamily="18" charset="0"/>
                <a:cs typeface="Times New Roman" pitchFamily="18" charset="0"/>
              </a:rPr>
              <a:t> </a:t>
            </a:r>
            <a:r>
              <a:rPr lang="en-US" sz="2400" dirty="0" err="1">
                <a:latin typeface="Palatino Linotype" panose="02040502050505030304" pitchFamily="18" charset="0"/>
                <a:cs typeface="Times New Roman" pitchFamily="18" charset="0"/>
              </a:rPr>
              <a:t>albicans</a:t>
            </a:r>
            <a:r>
              <a:rPr lang="en-US" sz="2400" dirty="0">
                <a:latin typeface="Palatino Linotype" panose="02040502050505030304" pitchFamily="18" charset="0"/>
                <a:cs typeface="Times New Roman" pitchFamily="18" charset="0"/>
              </a:rPr>
              <a:t>, </a:t>
            </a:r>
            <a:r>
              <a:rPr lang="en-US" sz="2400" err="1">
                <a:latin typeface="Palatino Linotype" panose="02040502050505030304" pitchFamily="18" charset="0"/>
                <a:cs typeface="Times New Roman" pitchFamily="18" charset="0"/>
              </a:rPr>
              <a:t>Aspergilus</a:t>
            </a:r>
            <a:r>
              <a:rPr lang="en-US" sz="2400">
                <a:latin typeface="Palatino Linotype" panose="02040502050505030304" pitchFamily="18" charset="0"/>
                <a:cs typeface="Times New Roman" pitchFamily="18" charset="0"/>
              </a:rPr>
              <a:t> </a:t>
            </a:r>
            <a:r>
              <a:rPr lang="en-US" sz="2400" smtClean="0">
                <a:latin typeface="Palatino Linotype" panose="02040502050505030304" pitchFamily="18" charset="0"/>
                <a:cs typeface="Times New Roman" pitchFamily="18" charset="0"/>
              </a:rPr>
              <a:t>niger</a:t>
            </a:r>
          </a:p>
          <a:p>
            <a:pPr eaLnBrk="1" hangingPunct="1">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dirty="0" smtClean="0">
                <a:latin typeface="Palatino Linotype" panose="02040502050505030304" pitchFamily="18" charset="0"/>
                <a:cs typeface="Times New Roman" pitchFamily="18" charset="0"/>
              </a:rPr>
              <a:t>Predisposing factors: </a:t>
            </a:r>
            <a:r>
              <a:rPr lang="en-US" sz="2400" dirty="0">
                <a:latin typeface="Palatino Linotype" panose="02040502050505030304" pitchFamily="18" charset="0"/>
                <a:cs typeface="Times New Roman" pitchFamily="18" charset="0"/>
              </a:rPr>
              <a:t>work in conditions of high humidity, long-term use of antibiotics, reduced general </a:t>
            </a:r>
            <a:r>
              <a:rPr lang="en-US" sz="2400" dirty="0" smtClean="0">
                <a:latin typeface="Palatino Linotype" panose="02040502050505030304" pitchFamily="18" charset="0"/>
                <a:cs typeface="Times New Roman" pitchFamily="18" charset="0"/>
              </a:rPr>
              <a:t>immunity </a:t>
            </a:r>
            <a:r>
              <a:rPr lang="en-US" sz="2400" dirty="0">
                <a:latin typeface="Palatino Linotype" panose="02040502050505030304" pitchFamily="18" charset="0"/>
                <a:cs typeface="Times New Roman" pitchFamily="18" charset="0"/>
              </a:rPr>
              <a:t>of the organism, general diseases that lead to </a:t>
            </a:r>
            <a:r>
              <a:rPr lang="en-US" sz="2400" smtClean="0">
                <a:latin typeface="Palatino Linotype" panose="02040502050505030304" pitchFamily="18" charset="0"/>
                <a:cs typeface="Times New Roman" pitchFamily="18" charset="0"/>
              </a:rPr>
              <a:t>immunodeficiency.</a:t>
            </a:r>
          </a:p>
          <a:p>
            <a:pPr>
              <a:lnSpc>
                <a:spcPct val="100000"/>
              </a:lnSpc>
              <a:spcBef>
                <a:spcPts val="0"/>
              </a:spcBef>
              <a:buFont typeface="Wingdings" panose="05000000000000000000" pitchFamily="2" charset="2"/>
              <a:buChar char="§"/>
            </a:pPr>
            <a:endParaRPr lang="en-US" sz="800" dirty="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dirty="0">
                <a:latin typeface="Palatino Linotype" panose="02040502050505030304" pitchFamily="18" charset="0"/>
                <a:cs typeface="Times New Roman" pitchFamily="18" charset="0"/>
              </a:rPr>
              <a:t>Bacterial </a:t>
            </a:r>
            <a:r>
              <a:rPr lang="en-US" sz="2400" dirty="0" err="1">
                <a:latin typeface="Palatino Linotype" panose="02040502050505030304" pitchFamily="18" charset="0"/>
                <a:cs typeface="Times New Roman" pitchFamily="18" charset="0"/>
              </a:rPr>
              <a:t>superinfection</a:t>
            </a:r>
            <a:r>
              <a:rPr lang="en-US" sz="2400" dirty="0">
                <a:latin typeface="Palatino Linotype" panose="02040502050505030304" pitchFamily="18" charset="0"/>
                <a:cs typeface="Times New Roman" pitchFamily="18" charset="0"/>
              </a:rPr>
              <a:t> is </a:t>
            </a:r>
            <a:r>
              <a:rPr lang="en-US" sz="2400" smtClean="0">
                <a:latin typeface="Palatino Linotype" panose="02040502050505030304" pitchFamily="18" charset="0"/>
                <a:cs typeface="Times New Roman" pitchFamily="18" charset="0"/>
              </a:rPr>
              <a:t>common.</a:t>
            </a:r>
          </a:p>
          <a:p>
            <a:pPr>
              <a:lnSpc>
                <a:spcPct val="100000"/>
              </a:lnSpc>
              <a:spcBef>
                <a:spcPts val="0"/>
              </a:spcBef>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a:latin typeface="Palatino Linotype" panose="02040502050505030304" pitchFamily="18" charset="0"/>
                <a:cs typeface="Times New Roman" pitchFamily="18" charset="0"/>
              </a:rPr>
              <a:t>Clinical presentation: </a:t>
            </a:r>
            <a:r>
              <a:rPr lang="en-US" sz="2400">
                <a:latin typeface="Palatino Linotype" panose="02040502050505030304" pitchFamily="18" charset="0"/>
                <a:cs typeface="Times New Roman" pitchFamily="18" charset="0"/>
              </a:rPr>
              <a:t>the disease begins with itching, deafness, followed by pain and discharge from the ear</a:t>
            </a:r>
            <a:r>
              <a:rPr lang="en-US" sz="2400" smtClean="0">
                <a:latin typeface="Palatino Linotype" panose="02040502050505030304" pitchFamily="18" charset="0"/>
                <a:cs typeface="Times New Roman" pitchFamily="18" charset="0"/>
              </a:rPr>
              <a:t>.</a:t>
            </a:r>
          </a:p>
          <a:p>
            <a:pPr>
              <a:lnSpc>
                <a:spcPct val="100000"/>
              </a:lnSpc>
              <a:spcBef>
                <a:spcPts val="0"/>
              </a:spcBef>
              <a:buFont typeface="Wingdings" panose="05000000000000000000" pitchFamily="2" charset="2"/>
              <a:buChar char="§"/>
            </a:pPr>
            <a:endParaRPr lang="en-US" sz="80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a:latin typeface="Palatino Linotype" panose="02040502050505030304" pitchFamily="18" charset="0"/>
                <a:cs typeface="Times New Roman" pitchFamily="18" charset="0"/>
              </a:rPr>
              <a:t>Diagnosis:</a:t>
            </a:r>
            <a:r>
              <a:rPr lang="en-US" sz="2400">
                <a:latin typeface="Palatino Linotype" panose="02040502050505030304" pitchFamily="18" charset="0"/>
                <a:cs typeface="Times New Roman" pitchFamily="18" charset="0"/>
              </a:rPr>
              <a:t> anamnesis, otoscopy: (swelling of the skin, the presence of secretions in the form of black colonies - aspergillus or white colonies - candida)</a:t>
            </a:r>
          </a:p>
          <a:p>
            <a:pPr>
              <a:lnSpc>
                <a:spcPct val="100000"/>
              </a:lnSpc>
              <a:spcBef>
                <a:spcPts val="0"/>
              </a:spcBef>
              <a:buFont typeface="Wingdings" panose="05000000000000000000" pitchFamily="2" charset="2"/>
              <a:buChar char="§"/>
            </a:pPr>
            <a:endParaRPr lang="en-US" sz="240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en-US" sz="24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en-US" sz="24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en-US" sz="2400" dirty="0" smtClean="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Mycotic OE (Otitis externa mycotica, otomycosis)</a:t>
            </a:r>
          </a:p>
        </p:txBody>
      </p:sp>
    </p:spTree>
    <p:extLst>
      <p:ext uri="{BB962C8B-B14F-4D97-AF65-F5344CB8AC3E}">
        <p14:creationId xmlns:p14="http://schemas.microsoft.com/office/powerpoint/2010/main" val="876617389"/>
      </p:ext>
    </p:extLst>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AutoShape 2" descr="Ð ÐµÐ·ÑÐ»ÑÐ°Ñ ÑÐ»Ð¸ÐºÐ° Ð·Ð° otitis externa mycotica"/>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sp>
        <p:nvSpPr>
          <p:cNvPr id="29701" name="AutoShape 4" descr="Ð ÐµÐ·ÑÐ»ÑÐ°Ñ ÑÐ»Ð¸ÐºÐ° Ð·Ð° otitis externa mycotica"/>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pic>
        <p:nvPicPr>
          <p:cNvPr id="29703" name="Picture 10" descr="Ð ÐµÐ·ÑÐ»ÑÐ°Ñ ÑÐ»Ð¸ÐºÐ° Ð·Ð° otitis externa mycotica aspergilus"/>
          <p:cNvPicPr>
            <a:picLocks noChangeAspect="1" noChangeArrowheads="1"/>
          </p:cNvPicPr>
          <p:nvPr/>
        </p:nvPicPr>
        <p:blipFill rotWithShape="1">
          <a:blip r:embed="rId3"/>
          <a:srcRect b="6758"/>
          <a:stretch/>
        </p:blipFill>
        <p:spPr bwMode="auto">
          <a:xfrm>
            <a:off x="2182080" y="3672806"/>
            <a:ext cx="3893726" cy="2945167"/>
          </a:xfrm>
          <a:prstGeom prst="rect">
            <a:avLst/>
          </a:prstGeom>
          <a:noFill/>
          <a:ln w="9525">
            <a:noFill/>
            <a:miter lim="800000"/>
            <a:headEnd/>
            <a:tailEnd/>
          </a:ln>
        </p:spPr>
      </p:pic>
      <p:sp>
        <p:nvSpPr>
          <p:cNvPr id="29704" name="AutoShape 12" descr="Ð ÐµÐ·ÑÐ»ÑÐ°Ñ ÑÐ»Ð¸ÐºÐ° Ð·Ð° otitis externa mycotica candida"/>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sp>
        <p:nvSpPr>
          <p:cNvPr id="29705" name="AutoShape 14" descr="Ð ÐµÐ·ÑÐ»ÑÐ°Ñ ÑÐ»Ð¸ÐºÐ° Ð·Ð° otitis externa mycotica candida"/>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sp>
        <p:nvSpPr>
          <p:cNvPr id="29706" name="AutoShape 16" descr="Ð¡ÑÐ¾Ð´Ð½Ð° ÑÐ»Ð¸ÐºÐ°"/>
          <p:cNvSpPr>
            <a:spLocks noChangeAspect="1" noChangeArrowheads="1"/>
          </p:cNvSpPr>
          <p:nvPr/>
        </p:nvSpPr>
        <p:spPr bwMode="auto">
          <a:xfrm>
            <a:off x="1689100" y="-144463"/>
            <a:ext cx="304800" cy="304801"/>
          </a:xfrm>
          <a:prstGeom prst="rect">
            <a:avLst/>
          </a:prstGeom>
          <a:noFill/>
          <a:ln w="9525">
            <a:noFill/>
            <a:miter lim="800000"/>
            <a:headEnd/>
            <a:tailEnd/>
          </a:ln>
        </p:spPr>
        <p:txBody>
          <a:bodyPr/>
          <a:lstStyle/>
          <a:p>
            <a:endParaRPr lang="en-US"/>
          </a:p>
        </p:txBody>
      </p:sp>
      <p:pic>
        <p:nvPicPr>
          <p:cNvPr id="29707" name="Picture 18" descr="Ð ÐµÐ·ÑÐ»ÑÐ°Ñ ÑÐ»Ð¸ÐºÐ° Ð·Ð° otitis externa mycotica candida"/>
          <p:cNvPicPr>
            <a:picLocks noChangeAspect="1" noChangeArrowheads="1"/>
          </p:cNvPicPr>
          <p:nvPr/>
        </p:nvPicPr>
        <p:blipFill rotWithShape="1">
          <a:blip r:embed="rId4"/>
          <a:srcRect l="10745" r="2008"/>
          <a:stretch/>
        </p:blipFill>
        <p:spPr bwMode="auto">
          <a:xfrm>
            <a:off x="6702665" y="3672805"/>
            <a:ext cx="3236155" cy="2945167"/>
          </a:xfrm>
          <a:prstGeom prst="rect">
            <a:avLst/>
          </a:prstGeom>
          <a:noFill/>
          <a:ln w="9525">
            <a:noFill/>
            <a:miter lim="800000"/>
            <a:headEnd/>
            <a:tailEnd/>
          </a:ln>
        </p:spPr>
      </p:pic>
      <p:sp>
        <p:nvSpPr>
          <p:cNvPr id="10" name="Content Placeholder 1"/>
          <p:cNvSpPr>
            <a:spLocks noGrp="1"/>
          </p:cNvSpPr>
          <p:nvPr>
            <p:ph idx="1"/>
          </p:nvPr>
        </p:nvSpPr>
        <p:spPr>
          <a:xfrm>
            <a:off x="357802" y="1255982"/>
            <a:ext cx="9752860" cy="2999073"/>
          </a:xfrm>
        </p:spPr>
        <p:txBody>
          <a:bodyPr vert="horz" lIns="91440" tIns="45720" rIns="91440" bIns="45720" rtlCol="0">
            <a:normAutofit/>
          </a:bodyPr>
          <a:lstStyle/>
          <a:p>
            <a:pPr>
              <a:lnSpc>
                <a:spcPct val="100000"/>
              </a:lnSpc>
              <a:spcBef>
                <a:spcPts val="0"/>
              </a:spcBef>
              <a:buFont typeface="Wingdings" panose="05000000000000000000" pitchFamily="2" charset="2"/>
              <a:buChar char="§"/>
            </a:pPr>
            <a:r>
              <a:rPr lang="en-US" sz="2400" b="1" dirty="0">
                <a:latin typeface="Palatino Linotype" panose="02040502050505030304" pitchFamily="18" charset="0"/>
                <a:cs typeface="Times New Roman" pitchFamily="18" charset="0"/>
              </a:rPr>
              <a:t>Differential diagnosis:</a:t>
            </a:r>
            <a:r>
              <a:rPr lang="sr-Cyrl-RS" sz="2400" b="1" dirty="0">
                <a:latin typeface="Palatino Linotype" panose="02040502050505030304" pitchFamily="18" charset="0"/>
                <a:cs typeface="Times New Roman" pitchFamily="18" charset="0"/>
              </a:rPr>
              <a:t> </a:t>
            </a:r>
            <a:r>
              <a:rPr lang="en-US" sz="2400">
                <a:latin typeface="Palatino Linotype" panose="02040502050505030304" pitchFamily="18" charset="0"/>
                <a:cs typeface="Times New Roman" pitchFamily="18" charset="0"/>
              </a:rPr>
              <a:t>chronic </a:t>
            </a:r>
            <a:r>
              <a:rPr lang="en-US" sz="2400" smtClean="0">
                <a:latin typeface="Palatino Linotype" panose="02040502050505030304" pitchFamily="18" charset="0"/>
                <a:cs typeface="Times New Roman" pitchFamily="18" charset="0"/>
              </a:rPr>
              <a:t>otitis</a:t>
            </a:r>
          </a:p>
          <a:p>
            <a:pPr>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dirty="0">
                <a:latin typeface="Palatino Linotype" panose="02040502050505030304" pitchFamily="18" charset="0"/>
                <a:cs typeface="Times New Roman" pitchFamily="18" charset="0"/>
              </a:rPr>
              <a:t>Therapy</a:t>
            </a:r>
            <a:r>
              <a:rPr lang="sr-Cyrl-RS" sz="2400" b="1" dirty="0">
                <a:latin typeface="Palatino Linotype" panose="02040502050505030304" pitchFamily="18" charset="0"/>
                <a:cs typeface="Times New Roman" pitchFamily="18" charset="0"/>
              </a:rPr>
              <a:t>:</a:t>
            </a:r>
            <a:r>
              <a:rPr lang="sr-Cyrl-RS" sz="2400" dirty="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Daily </a:t>
            </a:r>
            <a:r>
              <a:rPr lang="en-US" sz="2400" dirty="0" err="1">
                <a:latin typeface="Palatino Linotype" panose="02040502050505030304" pitchFamily="18" charset="0"/>
                <a:cs typeface="Times New Roman" pitchFamily="18" charset="0"/>
              </a:rPr>
              <a:t>microaspiration</a:t>
            </a:r>
            <a:r>
              <a:rPr lang="en-US" sz="2400" dirty="0">
                <a:latin typeface="Palatino Linotype" panose="02040502050505030304" pitchFamily="18" charset="0"/>
                <a:cs typeface="Times New Roman" pitchFamily="18" charset="0"/>
              </a:rPr>
              <a:t> of secretions, with local application of </a:t>
            </a:r>
            <a:r>
              <a:rPr lang="en-US" sz="2400" dirty="0" err="1">
                <a:latin typeface="Palatino Linotype" panose="02040502050505030304" pitchFamily="18" charset="0"/>
                <a:cs typeface="Times New Roman" pitchFamily="18" charset="0"/>
              </a:rPr>
              <a:t>antimycotic</a:t>
            </a:r>
            <a:r>
              <a:rPr lang="en-US" sz="2400" dirty="0">
                <a:latin typeface="Palatino Linotype" panose="02040502050505030304" pitchFamily="18" charset="0"/>
                <a:cs typeface="Times New Roman" pitchFamily="18" charset="0"/>
              </a:rPr>
              <a:t> agents (most often ointments</a:t>
            </a:r>
            <a:r>
              <a:rPr lang="en-US" sz="2400">
                <a:latin typeface="Palatino Linotype" panose="02040502050505030304" pitchFamily="18" charset="0"/>
                <a:cs typeface="Times New Roman" pitchFamily="18" charset="0"/>
              </a:rPr>
              <a:t>)</a:t>
            </a:r>
            <a:r>
              <a:rPr lang="sr-Cyrl-RS" sz="2400" smtClean="0">
                <a:latin typeface="Palatino Linotype" panose="02040502050505030304" pitchFamily="18" charset="0"/>
                <a:cs typeface="Times New Roman" pitchFamily="18" charset="0"/>
              </a:rPr>
              <a:t>.</a:t>
            </a:r>
            <a:r>
              <a:rPr lang="en-US" sz="2400" smtClean="0">
                <a:latin typeface="Palatino Linotype" panose="02040502050505030304" pitchFamily="18" charset="0"/>
                <a:cs typeface="Times New Roman" pitchFamily="18" charset="0"/>
              </a:rPr>
              <a:t> In </a:t>
            </a:r>
            <a:r>
              <a:rPr lang="en-US" sz="2400" dirty="0">
                <a:latin typeface="Palatino Linotype" panose="02040502050505030304" pitchFamily="18" charset="0"/>
                <a:cs typeface="Times New Roman" pitchFamily="18" charset="0"/>
              </a:rPr>
              <a:t>case of bacterial </a:t>
            </a:r>
            <a:r>
              <a:rPr lang="en-US" sz="2400" dirty="0" err="1">
                <a:latin typeface="Palatino Linotype" panose="02040502050505030304" pitchFamily="18" charset="0"/>
                <a:cs typeface="Times New Roman" pitchFamily="18" charset="0"/>
              </a:rPr>
              <a:t>superinfection</a:t>
            </a:r>
            <a:r>
              <a:rPr lang="en-US" sz="2400" dirty="0">
                <a:latin typeface="Palatino Linotype" panose="02040502050505030304" pitchFamily="18" charset="0"/>
                <a:cs typeface="Times New Roman" pitchFamily="18" charset="0"/>
              </a:rPr>
              <a:t>, corticosteroids with antibiotics are applied locally in the form of drops or ointment</a:t>
            </a:r>
            <a:r>
              <a:rPr lang="sr-Cyrl-RS" sz="2400" dirty="0">
                <a:latin typeface="Palatino Linotype" panose="02040502050505030304" pitchFamily="18" charset="0"/>
                <a:cs typeface="Times New Roman" pitchFamily="18" charset="0"/>
              </a:rPr>
              <a:t>.</a:t>
            </a:r>
            <a:endParaRPr lang="en-US" sz="2400" dirty="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sp>
        <p:nvSpPr>
          <p:cNvPr id="11"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Mycotic OE (Otitis externa mycotica, otomycosis)</a:t>
            </a:r>
          </a:p>
        </p:txBody>
      </p:sp>
    </p:spTree>
    <p:extLst>
      <p:ext uri="{BB962C8B-B14F-4D97-AF65-F5344CB8AC3E}">
        <p14:creationId xmlns:p14="http://schemas.microsoft.com/office/powerpoint/2010/main" val="3985637780"/>
      </p:ext>
    </p:extLst>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Content Placeholder 1"/>
          <p:cNvSpPr>
            <a:spLocks noGrp="1"/>
          </p:cNvSpPr>
          <p:nvPr>
            <p:ph idx="1"/>
          </p:nvPr>
        </p:nvSpPr>
        <p:spPr>
          <a:xfrm>
            <a:off x="345219" y="1257377"/>
            <a:ext cx="10515600" cy="5477377"/>
          </a:xfrm>
        </p:spPr>
        <p:txBody>
          <a:bodyPr vert="horz" lIns="91440" tIns="45720" rIns="91440" bIns="45720" rtlCol="0">
            <a:normAutofit/>
          </a:bodyPr>
          <a:lstStyle/>
          <a:p>
            <a:pPr>
              <a:lnSpc>
                <a:spcPct val="100000"/>
              </a:lnSpc>
              <a:spcBef>
                <a:spcPts val="0"/>
              </a:spcBef>
              <a:buFont typeface="Wingdings" panose="05000000000000000000" pitchFamily="2" charset="2"/>
              <a:buChar char="§"/>
            </a:pPr>
            <a:r>
              <a:rPr lang="en-US" sz="2400" dirty="0">
                <a:latin typeface="Palatino Linotype" panose="02040502050505030304" pitchFamily="18" charset="0"/>
                <a:cs typeface="Times New Roman" pitchFamily="18" charset="0"/>
              </a:rPr>
              <a:t>Eczema or local dermatitis of the skin of the external </a:t>
            </a:r>
            <a:r>
              <a:rPr lang="en-US" sz="2400">
                <a:latin typeface="Palatino Linotype" panose="02040502050505030304" pitchFamily="18" charset="0"/>
                <a:cs typeface="Times New Roman" pitchFamily="18" charset="0"/>
              </a:rPr>
              <a:t>auditory </a:t>
            </a:r>
            <a:r>
              <a:rPr lang="en-US" sz="2400" smtClean="0">
                <a:latin typeface="Palatino Linotype" panose="02040502050505030304" pitchFamily="18" charset="0"/>
                <a:cs typeface="Times New Roman" pitchFamily="18" charset="0"/>
              </a:rPr>
              <a:t>canal.</a:t>
            </a:r>
          </a:p>
          <a:p>
            <a:pPr>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dirty="0">
                <a:latin typeface="Palatino Linotype" panose="02040502050505030304" pitchFamily="18" charset="0"/>
                <a:cs typeface="Times New Roman" pitchFamily="18" charset="0"/>
              </a:rPr>
              <a:t>Predisposing factors:</a:t>
            </a:r>
            <a:r>
              <a:rPr lang="sr-Cyrl-RS" sz="2400" dirty="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chemical irritations, allergies, metabolic </a:t>
            </a:r>
            <a:r>
              <a:rPr lang="en-US" sz="2400">
                <a:latin typeface="Palatino Linotype" panose="02040502050505030304" pitchFamily="18" charset="0"/>
                <a:cs typeface="Times New Roman" pitchFamily="18" charset="0"/>
              </a:rPr>
              <a:t>disorders</a:t>
            </a:r>
            <a:r>
              <a:rPr lang="sr-Cyrl-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dirty="0">
                <a:latin typeface="Palatino Linotype" panose="02040502050505030304" pitchFamily="18" charset="0"/>
                <a:cs typeface="Times New Roman" pitchFamily="18" charset="0"/>
              </a:rPr>
              <a:t>Clinical presentation:</a:t>
            </a:r>
            <a:r>
              <a:rPr lang="sr-Cyrl-RS" sz="2400" dirty="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it starts with itching, and the pain occurs after a bacterial or </a:t>
            </a:r>
            <a:r>
              <a:rPr lang="en-US" sz="2400">
                <a:latin typeface="Palatino Linotype" panose="02040502050505030304" pitchFamily="18" charset="0"/>
                <a:cs typeface="Times New Roman" pitchFamily="18" charset="0"/>
              </a:rPr>
              <a:t>fungal </a:t>
            </a:r>
            <a:r>
              <a:rPr lang="en-US" sz="2400" smtClean="0">
                <a:latin typeface="Palatino Linotype" panose="02040502050505030304" pitchFamily="18" charset="0"/>
                <a:cs typeface="Times New Roman" pitchFamily="18" charset="0"/>
              </a:rPr>
              <a:t>superinfection. Hearing </a:t>
            </a:r>
            <a:r>
              <a:rPr lang="en-US" sz="2400" dirty="0">
                <a:latin typeface="Palatino Linotype" panose="02040502050505030304" pitchFamily="18" charset="0"/>
                <a:cs typeface="Times New Roman" pitchFamily="18" charset="0"/>
              </a:rPr>
              <a:t>loss, flaking of the skin, discharge from the </a:t>
            </a:r>
            <a:r>
              <a:rPr lang="en-US" sz="2400">
                <a:latin typeface="Palatino Linotype" panose="02040502050505030304" pitchFamily="18" charset="0"/>
                <a:cs typeface="Times New Roman" pitchFamily="18" charset="0"/>
              </a:rPr>
              <a:t>ear</a:t>
            </a:r>
            <a:r>
              <a:rPr lang="en-US" sz="2400" smtClean="0">
                <a:latin typeface="Palatino Linotype" panose="02040502050505030304" pitchFamily="18" charset="0"/>
                <a:cs typeface="Times New Roman" pitchFamily="18" charset="0"/>
              </a:rPr>
              <a:t>.</a:t>
            </a:r>
          </a:p>
          <a:p>
            <a:pPr>
              <a:lnSpc>
                <a:spcPct val="100000"/>
              </a:lnSpc>
              <a:spcBef>
                <a:spcPts val="0"/>
              </a:spcBef>
              <a:buFont typeface="Wingdings" panose="05000000000000000000" pitchFamily="2" charset="2"/>
              <a:buChar char="§"/>
            </a:pPr>
            <a:endParaRPr lang="en-US" sz="9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a:latin typeface="Palatino Linotype" panose="02040502050505030304" pitchFamily="18" charset="0"/>
                <a:cs typeface="Times New Roman" pitchFamily="18" charset="0"/>
              </a:rPr>
              <a:t>Diagnosis:</a:t>
            </a:r>
            <a:r>
              <a:rPr lang="en-US" sz="2400">
                <a:latin typeface="Palatino Linotype" panose="02040502050505030304" pitchFamily="18" charset="0"/>
                <a:cs typeface="Times New Roman" pitchFamily="18" charset="0"/>
              </a:rPr>
              <a:t> anamnesis, clinical examination (dried flakes at the entrance to the external auditory canal in the dry form or maceration of the skin in the wet form</a:t>
            </a:r>
            <a:r>
              <a:rPr lang="en-US" sz="2400" smtClean="0">
                <a:latin typeface="Palatino Linotype" panose="02040502050505030304" pitchFamily="18" charset="0"/>
                <a:cs typeface="Times New Roman" pitchFamily="18" charset="0"/>
              </a:rPr>
              <a:t>)</a:t>
            </a:r>
            <a:endParaRPr lang="en-US" sz="2400">
              <a:latin typeface="Palatino Linotype" panose="02040502050505030304" pitchFamily="18" charset="0"/>
              <a:cs typeface="Times New Roman" pitchFamily="18" charset="0"/>
            </a:endParaRPr>
          </a:p>
          <a:p>
            <a:pPr lvl="1">
              <a:lnSpc>
                <a:spcPct val="100000"/>
              </a:lnSpc>
              <a:spcBef>
                <a:spcPts val="0"/>
              </a:spcBef>
            </a:pPr>
            <a:r>
              <a:rPr lang="en-US" smtClean="0">
                <a:latin typeface="Palatino Linotype" panose="02040502050505030304" pitchFamily="18" charset="0"/>
                <a:cs typeface="Times New Roman" pitchFamily="18" charset="0"/>
              </a:rPr>
              <a:t>Otoscopy</a:t>
            </a:r>
            <a:r>
              <a:rPr lang="en-US">
                <a:latin typeface="Palatino Linotype" panose="02040502050505030304" pitchFamily="18" charset="0"/>
                <a:cs typeface="Times New Roman" pitchFamily="18" charset="0"/>
              </a:rPr>
              <a:t>: the skin of the external auditory canal is extremely dry or moist, thick secretions may be present in th case of bacterial superinfections</a:t>
            </a:r>
            <a:r>
              <a:rPr lang="en-US" smtClean="0">
                <a:latin typeface="Palatino Linotype" panose="02040502050505030304" pitchFamily="18" charset="0"/>
                <a:cs typeface="Times New Roman" pitchFamily="18" charset="0"/>
              </a:rPr>
              <a:t>.</a:t>
            </a:r>
          </a:p>
          <a:p>
            <a:pPr lvl="1">
              <a:lnSpc>
                <a:spcPct val="100000"/>
              </a:lnSpc>
              <a:spcBef>
                <a:spcPts val="0"/>
              </a:spcBef>
            </a:pPr>
            <a:endParaRPr lang="en-US" sz="80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a:latin typeface="Palatino Linotype" panose="02040502050505030304" pitchFamily="18" charset="0"/>
                <a:cs typeface="Times New Roman" pitchFamily="18" charset="0"/>
              </a:rPr>
              <a:t>Differential diagnosis:</a:t>
            </a:r>
            <a:r>
              <a:rPr lang="en-US" sz="2400">
                <a:latin typeface="Palatino Linotype" panose="02040502050505030304" pitchFamily="18" charset="0"/>
                <a:cs typeface="Times New Roman" pitchFamily="18" charset="0"/>
              </a:rPr>
              <a:t> other forms of otitis externa, acute and chronic otitis.</a:t>
            </a:r>
          </a:p>
          <a:p>
            <a:pPr>
              <a:lnSpc>
                <a:spcPct val="100000"/>
              </a:lnSpc>
              <a:spcBef>
                <a:spcPts val="0"/>
              </a:spcBef>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Eczematous OE (Otitis externa eczematosa)</a:t>
            </a:r>
          </a:p>
        </p:txBody>
      </p:sp>
    </p:spTree>
    <p:extLst>
      <p:ext uri="{BB962C8B-B14F-4D97-AF65-F5344CB8AC3E}">
        <p14:creationId xmlns:p14="http://schemas.microsoft.com/office/powerpoint/2010/main" val="17927958"/>
      </p:ext>
    </p:extLst>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www.life-worldwide.org/assets/uploads/images/seborrheic-dermatitis-ear.jpg">
            <a:extLst>
              <a:ext uri="{FF2B5EF4-FFF2-40B4-BE49-F238E27FC236}">
                <a16:creationId xmlns="" xmlns:a16="http://schemas.microsoft.com/office/drawing/2014/main" id="{82E8DB06-01EC-40E6-8AC0-871231DB3AE0}"/>
              </a:ext>
            </a:extLst>
          </p:cNvPr>
          <p:cNvPicPr>
            <a:picLocks noChangeAspect="1" noChangeArrowheads="1"/>
          </p:cNvPicPr>
          <p:nvPr/>
        </p:nvPicPr>
        <p:blipFill>
          <a:blip r:embed="rId2"/>
          <a:srcRect/>
          <a:stretch>
            <a:fillRect/>
          </a:stretch>
        </p:blipFill>
        <p:spPr bwMode="auto">
          <a:xfrm>
            <a:off x="8049690" y="2817073"/>
            <a:ext cx="2879064" cy="3849814"/>
          </a:xfrm>
          <a:prstGeom prst="rect">
            <a:avLst/>
          </a:prstGeom>
          <a:noFill/>
          <a:ln w="9525">
            <a:noFill/>
            <a:miter lim="800000"/>
            <a:headEnd/>
            <a:tailEnd/>
          </a:ln>
        </p:spPr>
      </p:pic>
      <p:pic>
        <p:nvPicPr>
          <p:cNvPr id="3" name="Picture 2" descr="Резултат слика за Otitis externa diffusa">
            <a:extLst>
              <a:ext uri="{FF2B5EF4-FFF2-40B4-BE49-F238E27FC236}">
                <a16:creationId xmlns="" xmlns:a16="http://schemas.microsoft.com/office/drawing/2014/main" id="{27857C19-1F65-4ABE-B82D-518EB4361B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362" y="2817072"/>
            <a:ext cx="3024854" cy="384981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Резултат слика за Otitis externa diffusa">
            <a:extLst>
              <a:ext uri="{FF2B5EF4-FFF2-40B4-BE49-F238E27FC236}">
                <a16:creationId xmlns="" xmlns:a16="http://schemas.microsoft.com/office/drawing/2014/main" id="{4EF3F032-12F1-48C2-90F6-249AF207FA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7402" y="2817072"/>
            <a:ext cx="3226102" cy="3849815"/>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1"/>
          <p:cNvSpPr txBox="1">
            <a:spLocks/>
          </p:cNvSpPr>
          <p:nvPr/>
        </p:nvSpPr>
        <p:spPr>
          <a:xfrm>
            <a:off x="327464" y="1280459"/>
            <a:ext cx="9930414" cy="2373513"/>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buFont typeface="Wingdings" panose="05000000000000000000" pitchFamily="2" charset="2"/>
              <a:buChar char="§"/>
            </a:pPr>
            <a:r>
              <a:rPr lang="en-US" sz="2400" b="1" smtClean="0">
                <a:latin typeface="Palatino Linotype" panose="02040502050505030304" pitchFamily="18" charset="0"/>
                <a:cs typeface="Times New Roman" pitchFamily="18" charset="0"/>
              </a:rPr>
              <a:t>Therapy:</a:t>
            </a:r>
            <a:r>
              <a:rPr lang="sr-Cyrl-RS" sz="2400" smtClean="0">
                <a:latin typeface="Palatino Linotype" panose="02040502050505030304" pitchFamily="18" charset="0"/>
                <a:cs typeface="Times New Roman" pitchFamily="18" charset="0"/>
              </a:rPr>
              <a:t> </a:t>
            </a:r>
            <a:r>
              <a:rPr lang="en-US" sz="2400" smtClean="0">
                <a:latin typeface="Palatino Linotype" panose="02040502050505030304" pitchFamily="18" charset="0"/>
                <a:cs typeface="Times New Roman" pitchFamily="18" charset="0"/>
              </a:rPr>
              <a:t>regular microaspiration, local application of corticosteroids in combination with antimycotics and antibiotics. Systemic antibiotics are used only in cases of regional lymphadenitis.</a:t>
            </a:r>
          </a:p>
          <a:p>
            <a:pPr>
              <a:lnSpc>
                <a:spcPct val="100000"/>
              </a:lnSpc>
              <a:spcBef>
                <a:spcPts val="0"/>
              </a:spcBef>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sp>
        <p:nvSpPr>
          <p:cNvPr id="6"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Eczematous OE (Otitis externa eczematosa)</a:t>
            </a:r>
          </a:p>
        </p:txBody>
      </p:sp>
    </p:spTree>
    <p:extLst>
      <p:ext uri="{BB962C8B-B14F-4D97-AF65-F5344CB8AC3E}">
        <p14:creationId xmlns:p14="http://schemas.microsoft.com/office/powerpoint/2010/main" val="31557101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1"/>
          <p:cNvSpPr>
            <a:spLocks noGrp="1"/>
          </p:cNvSpPr>
          <p:nvPr>
            <p:ph idx="1"/>
          </p:nvPr>
        </p:nvSpPr>
        <p:spPr>
          <a:xfrm>
            <a:off x="313415" y="1606000"/>
            <a:ext cx="10515600" cy="4691433"/>
          </a:xfrm>
        </p:spPr>
        <p:txBody>
          <a:bodyPr vert="horz" lIns="91440" tIns="45720" rIns="91440" bIns="45720" rtlCol="0">
            <a:normAutofit/>
          </a:bodyPr>
          <a:lstStyle/>
          <a:p>
            <a:pPr>
              <a:lnSpc>
                <a:spcPct val="100000"/>
              </a:lnSpc>
              <a:spcBef>
                <a:spcPts val="0"/>
              </a:spcBef>
              <a:buFont typeface="Wingdings" panose="05000000000000000000" pitchFamily="2" charset="2"/>
              <a:buChar char="§"/>
            </a:pPr>
            <a:r>
              <a:rPr lang="en-US" sz="2400" dirty="0">
                <a:latin typeface="Palatino Linotype" panose="02040502050505030304" pitchFamily="18" charset="0"/>
                <a:cs typeface="Times New Roman" pitchFamily="18" charset="0"/>
              </a:rPr>
              <a:t>Viral inflammation of the epithelium of the skin of the bony part of the external auditory canal and the epithelium of the tympanic </a:t>
            </a:r>
            <a:r>
              <a:rPr lang="en-US" sz="2400">
                <a:latin typeface="Palatino Linotype" panose="02040502050505030304" pitchFamily="18" charset="0"/>
                <a:cs typeface="Times New Roman" pitchFamily="18" charset="0"/>
              </a:rPr>
              <a:t>membrane</a:t>
            </a:r>
            <a:r>
              <a:rPr lang="sr-Cyrl-RS" sz="2400" smtClean="0">
                <a:latin typeface="Palatino Linotype" panose="02040502050505030304" pitchFamily="18" charset="0"/>
                <a:cs typeface="Times New Roman" pitchFamily="18" charset="0"/>
              </a:rPr>
              <a:t>.</a:t>
            </a:r>
            <a:endParaRPr lang="en-US" sz="24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dirty="0">
                <a:latin typeface="Palatino Linotype" panose="02040502050505030304" pitchFamily="18" charset="0"/>
                <a:cs typeface="Times New Roman" pitchFamily="18" charset="0"/>
              </a:rPr>
              <a:t>Etiology:</a:t>
            </a:r>
            <a:r>
              <a:rPr lang="sr-Cyrl-RS" sz="2400" dirty="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influenza virus that causes damage to the small blood vessels of the skin with the formation of hemorrhagic vesicles under the skin </a:t>
            </a:r>
            <a:r>
              <a:rPr lang="en-US" sz="2400">
                <a:latin typeface="Palatino Linotype" panose="02040502050505030304" pitchFamily="18" charset="0"/>
                <a:cs typeface="Times New Roman" pitchFamily="18" charset="0"/>
              </a:rPr>
              <a:t>epithelium</a:t>
            </a:r>
            <a:r>
              <a:rPr lang="en-US" sz="2400" smtClean="0">
                <a:latin typeface="Palatino Linotype" panose="02040502050505030304" pitchFamily="18" charset="0"/>
                <a:cs typeface="Times New Roman" pitchFamily="18" charset="0"/>
              </a:rPr>
              <a:t>.</a:t>
            </a:r>
          </a:p>
          <a:p>
            <a:pPr>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dirty="0">
                <a:latin typeface="Palatino Linotype" panose="02040502050505030304" pitchFamily="18" charset="0"/>
                <a:cs typeface="Times New Roman" pitchFamily="18" charset="0"/>
              </a:rPr>
              <a:t>Clinical presentation:</a:t>
            </a:r>
            <a:r>
              <a:rPr lang="sr-Cyrl-RS" sz="2400" dirty="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sudden bleeding from the ear accompanied by pain, </a:t>
            </a:r>
            <a:r>
              <a:rPr lang="en-US" sz="2400">
                <a:latin typeface="Palatino Linotype" panose="02040502050505030304" pitchFamily="18" charset="0"/>
                <a:cs typeface="Times New Roman" pitchFamily="18" charset="0"/>
              </a:rPr>
              <a:t>hearing </a:t>
            </a:r>
            <a:r>
              <a:rPr lang="en-US" sz="2400" smtClean="0">
                <a:latin typeface="Palatino Linotype" panose="02040502050505030304" pitchFamily="18" charset="0"/>
                <a:cs typeface="Times New Roman" pitchFamily="18" charset="0"/>
              </a:rPr>
              <a:t>loss. Symptoms </a:t>
            </a:r>
            <a:r>
              <a:rPr lang="en-US" sz="2400" dirty="0">
                <a:latin typeface="Palatino Linotype" panose="02040502050505030304" pitchFamily="18" charset="0"/>
                <a:cs typeface="Times New Roman" pitchFamily="18" charset="0"/>
              </a:rPr>
              <a:t>of an infectious syndrome may be </a:t>
            </a:r>
            <a:r>
              <a:rPr lang="en-US" sz="2400">
                <a:latin typeface="Palatino Linotype" panose="02040502050505030304" pitchFamily="18" charset="0"/>
                <a:cs typeface="Times New Roman" pitchFamily="18" charset="0"/>
              </a:rPr>
              <a:t>present</a:t>
            </a:r>
            <a:r>
              <a:rPr lang="en-US" sz="2400" smtClean="0">
                <a:latin typeface="Palatino Linotype" panose="02040502050505030304" pitchFamily="18" charset="0"/>
                <a:cs typeface="Times New Roman" pitchFamily="18" charset="0"/>
              </a:rPr>
              <a:t>.</a:t>
            </a:r>
          </a:p>
          <a:p>
            <a:pPr>
              <a:lnSpc>
                <a:spcPct val="100000"/>
              </a:lnSpc>
              <a:spcBef>
                <a:spcPts val="0"/>
              </a:spcBef>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a:latin typeface="Palatino Linotype" panose="02040502050505030304" pitchFamily="18" charset="0"/>
                <a:cs typeface="Times New Roman" pitchFamily="18" charset="0"/>
              </a:rPr>
              <a:t>Diagnosis:</a:t>
            </a:r>
            <a:r>
              <a:rPr lang="en-US" sz="2400">
                <a:latin typeface="Palatino Linotype" panose="02040502050505030304" pitchFamily="18" charset="0"/>
                <a:cs typeface="Times New Roman" pitchFamily="18" charset="0"/>
              </a:rPr>
              <a:t> anamnesis, otoscopy : fresh blood in the external auditory canal, livid hemorrhagic bullae on the skin or the presence of dried crusts, as a result of their rupture</a:t>
            </a:r>
            <a:r>
              <a:rPr lang="en-US" sz="2400" smtClean="0">
                <a:latin typeface="Palatino Linotype" panose="02040502050505030304" pitchFamily="18" charset="0"/>
                <a:cs typeface="Times New Roman" pitchFamily="18" charset="0"/>
              </a:rPr>
              <a:t>.</a:t>
            </a:r>
            <a:endParaRPr lang="en-US" sz="2400" dirty="0">
              <a:latin typeface="Palatino Linotype" panose="02040502050505030304" pitchFamily="18" charset="0"/>
              <a:cs typeface="Times New Roman"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Bullous myringitis (Otitis externa bullosa haemorrhagica)</a:t>
            </a:r>
          </a:p>
        </p:txBody>
      </p:sp>
    </p:spTree>
    <p:extLst>
      <p:ext uri="{BB962C8B-B14F-4D97-AF65-F5344CB8AC3E}">
        <p14:creationId xmlns:p14="http://schemas.microsoft.com/office/powerpoint/2010/main" val="2695775483"/>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2" name="Picture 2" descr="Ð¡ÑÐ¾Ð´Ð½Ð° ÑÐ»Ð¸ÐºÐ°"/>
          <p:cNvPicPr>
            <a:picLocks noChangeAspect="1" noChangeArrowheads="1"/>
          </p:cNvPicPr>
          <p:nvPr/>
        </p:nvPicPr>
        <p:blipFill rotWithShape="1">
          <a:blip r:embed="rId2"/>
          <a:srcRect l="3217" t="28950" r="3217" b="17801"/>
          <a:stretch/>
        </p:blipFill>
        <p:spPr bwMode="auto">
          <a:xfrm>
            <a:off x="1210732" y="3308190"/>
            <a:ext cx="9770533" cy="3129379"/>
          </a:xfrm>
          <a:prstGeom prst="rect">
            <a:avLst/>
          </a:prstGeom>
          <a:noFill/>
          <a:ln w="9525">
            <a:noFill/>
            <a:miter lim="800000"/>
            <a:headEnd/>
            <a:tailEnd/>
          </a:ln>
        </p:spPr>
      </p:pic>
      <p:sp>
        <p:nvSpPr>
          <p:cNvPr id="5" name="Content Placeholder 1"/>
          <p:cNvSpPr>
            <a:spLocks noGrp="1"/>
          </p:cNvSpPr>
          <p:nvPr>
            <p:ph idx="1"/>
          </p:nvPr>
        </p:nvSpPr>
        <p:spPr>
          <a:xfrm>
            <a:off x="337268" y="1281153"/>
            <a:ext cx="9593062" cy="2977195"/>
          </a:xfrm>
        </p:spPr>
        <p:txBody>
          <a:bodyPr vert="horz" lIns="91440" tIns="45720" rIns="91440" bIns="45720" rtlCol="0">
            <a:normAutofit/>
          </a:bodyPr>
          <a:lstStyle/>
          <a:p>
            <a:pPr>
              <a:lnSpc>
                <a:spcPct val="100000"/>
              </a:lnSpc>
              <a:spcBef>
                <a:spcPts val="0"/>
              </a:spcBef>
              <a:buFont typeface="Wingdings" panose="05000000000000000000" pitchFamily="2" charset="2"/>
              <a:buChar char="§"/>
            </a:pPr>
            <a:r>
              <a:rPr lang="en-US" sz="2400" b="1" dirty="0">
                <a:latin typeface="Palatino Linotype" panose="02040502050505030304" pitchFamily="18" charset="0"/>
                <a:cs typeface="Times New Roman" pitchFamily="18" charset="0"/>
              </a:rPr>
              <a:t>Differential diagnosis:</a:t>
            </a:r>
            <a:r>
              <a:rPr lang="sr-Cyrl-RS" sz="2400" b="1" dirty="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ear injuries, skull base fracture, tumors, </a:t>
            </a:r>
            <a:r>
              <a:rPr lang="en-US" sz="2400">
                <a:latin typeface="Palatino Linotype" panose="02040502050505030304" pitchFamily="18" charset="0"/>
                <a:cs typeface="Times New Roman" pitchFamily="18" charset="0"/>
              </a:rPr>
              <a:t>chronic </a:t>
            </a:r>
            <a:r>
              <a:rPr lang="en-US" sz="2400" smtClean="0">
                <a:latin typeface="Palatino Linotype" panose="02040502050505030304" pitchFamily="18" charset="0"/>
                <a:cs typeface="Times New Roman" pitchFamily="18" charset="0"/>
              </a:rPr>
              <a:t>otitis.</a:t>
            </a:r>
          </a:p>
          <a:p>
            <a:pPr>
              <a:lnSpc>
                <a:spcPct val="100000"/>
              </a:lnSpc>
              <a:spcBef>
                <a:spcPts val="0"/>
              </a:spcBef>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smtClean="0">
                <a:latin typeface="Palatino Linotype" panose="02040502050505030304" pitchFamily="18" charset="0"/>
                <a:cs typeface="Times New Roman" pitchFamily="18" charset="0"/>
              </a:rPr>
              <a:t>Therapy</a:t>
            </a:r>
            <a:r>
              <a:rPr lang="en-US" sz="2400" b="1" dirty="0">
                <a:latin typeface="Palatino Linotype" panose="02040502050505030304" pitchFamily="18" charset="0"/>
                <a:cs typeface="Times New Roman" pitchFamily="18" charset="0"/>
              </a:rPr>
              <a:t>:</a:t>
            </a:r>
            <a:r>
              <a:rPr lang="sr-Cyrl-RS" sz="2400" dirty="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blood aspiration, treatment with sterile gauze, </a:t>
            </a:r>
            <a:r>
              <a:rPr lang="en-US" sz="2400">
                <a:latin typeface="Palatino Linotype" panose="02040502050505030304" pitchFamily="18" charset="0"/>
                <a:cs typeface="Times New Roman" pitchFamily="18" charset="0"/>
              </a:rPr>
              <a:t>analgesics</a:t>
            </a:r>
            <a:r>
              <a:rPr lang="sr-Cyrl-RS" sz="2400" smtClean="0">
                <a:latin typeface="Palatino Linotype" panose="02040502050505030304" pitchFamily="18" charset="0"/>
                <a:cs typeface="Times New Roman" pitchFamily="18" charset="0"/>
              </a:rPr>
              <a:t>.</a:t>
            </a:r>
            <a:r>
              <a:rPr lang="en-US" sz="2400" dirty="0">
                <a:latin typeface="Palatino Linotype" panose="02040502050505030304" pitchFamily="18" charset="0"/>
                <a:cs typeface="Times New Roman" pitchFamily="18" charset="0"/>
              </a:rPr>
              <a:t> </a:t>
            </a:r>
            <a:r>
              <a:rPr lang="en-US" sz="2400" smtClean="0">
                <a:latin typeface="Palatino Linotype" panose="02040502050505030304" pitchFamily="18" charset="0"/>
                <a:cs typeface="Times New Roman" pitchFamily="18" charset="0"/>
              </a:rPr>
              <a:t>Antibiotics </a:t>
            </a:r>
            <a:r>
              <a:rPr lang="en-US" sz="2400" dirty="0">
                <a:latin typeface="Palatino Linotype" panose="02040502050505030304" pitchFamily="18" charset="0"/>
                <a:cs typeface="Times New Roman" pitchFamily="18" charset="0"/>
              </a:rPr>
              <a:t>are indicated if bacterial </a:t>
            </a:r>
            <a:r>
              <a:rPr lang="en-US" sz="2400" dirty="0" err="1">
                <a:latin typeface="Palatino Linotype" panose="02040502050505030304" pitchFamily="18" charset="0"/>
                <a:cs typeface="Times New Roman" pitchFamily="18" charset="0"/>
              </a:rPr>
              <a:t>superinfection</a:t>
            </a:r>
            <a:r>
              <a:rPr lang="en-US" sz="2400" dirty="0">
                <a:latin typeface="Palatino Linotype" panose="02040502050505030304" pitchFamily="18" charset="0"/>
                <a:cs typeface="Times New Roman" pitchFamily="18" charset="0"/>
              </a:rPr>
              <a:t> has occurred</a:t>
            </a:r>
            <a:r>
              <a:rPr lang="sr-Cyrl-RS" sz="2400" dirty="0">
                <a:latin typeface="Palatino Linotype" panose="02040502050505030304" pitchFamily="18" charset="0"/>
                <a:cs typeface="Times New Roman" pitchFamily="18" charset="0"/>
              </a:rPr>
              <a:t>.</a:t>
            </a:r>
            <a:endParaRPr lang="en-US" sz="2400" dirty="0">
              <a:latin typeface="Palatino Linotype" panose="02040502050505030304" pitchFamily="18" charset="0"/>
              <a:cs typeface="Times New Roman" pitchFamily="18" charset="0"/>
            </a:endParaRPr>
          </a:p>
        </p:txBody>
      </p:sp>
      <p:sp>
        <p:nvSpPr>
          <p:cNvPr id="6"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Bullous myringitis (Otitis externa bullosa haemorrhagica)</a:t>
            </a:r>
          </a:p>
        </p:txBody>
      </p:sp>
    </p:spTree>
    <p:extLst>
      <p:ext uri="{BB962C8B-B14F-4D97-AF65-F5344CB8AC3E}">
        <p14:creationId xmlns:p14="http://schemas.microsoft.com/office/powerpoint/2010/main" val="316282934"/>
      </p:ext>
    </p:extLst>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1"/>
          <p:cNvSpPr>
            <a:spLocks noGrp="1"/>
          </p:cNvSpPr>
          <p:nvPr>
            <p:ph idx="1"/>
          </p:nvPr>
        </p:nvSpPr>
        <p:spPr>
          <a:xfrm>
            <a:off x="345219" y="914400"/>
            <a:ext cx="10515600" cy="5943600"/>
          </a:xfrm>
        </p:spPr>
        <p:txBody>
          <a:bodyPr vert="horz" lIns="91440" tIns="45720" rIns="91440" bIns="45720" rtlCol="0">
            <a:normAutofit lnSpcReduction="10000"/>
          </a:bodyPr>
          <a:lstStyle/>
          <a:p>
            <a:pPr>
              <a:lnSpc>
                <a:spcPct val="100000"/>
              </a:lnSpc>
              <a:spcBef>
                <a:spcPts val="0"/>
              </a:spcBef>
              <a:buFont typeface="Wingdings" panose="05000000000000000000" pitchFamily="2" charset="2"/>
              <a:buChar char="§"/>
            </a:pPr>
            <a:r>
              <a:rPr lang="en-US" sz="2400" smtClean="0">
                <a:latin typeface="Palatino Linotype" panose="02040502050505030304" pitchFamily="18" charset="0"/>
                <a:cs typeface="Times New Roman" pitchFamily="18" charset="0"/>
              </a:rPr>
              <a:t>It </a:t>
            </a:r>
            <a:r>
              <a:rPr lang="en-US" sz="2400" dirty="0">
                <a:latin typeface="Palatino Linotype" panose="02040502050505030304" pitchFamily="18" charset="0"/>
                <a:cs typeface="Times New Roman" pitchFamily="18" charset="0"/>
              </a:rPr>
              <a:t>represents a special form of inflammation of the skin of the external auditory canal with a tendency to spread the infection to the temporal bone and other bones of the base of the skull</a:t>
            </a:r>
            <a:r>
              <a:rPr lang="sr-Cyrl-RS" sz="2400">
                <a:latin typeface="Palatino Linotype" panose="02040502050505030304" pitchFamily="18" charset="0"/>
                <a:cs typeface="Times New Roman" pitchFamily="18" charset="0"/>
              </a:rPr>
              <a:t>.</a:t>
            </a:r>
            <a:r>
              <a:rPr lang="en-US" sz="2400">
                <a:latin typeface="Palatino Linotype" panose="02040502050505030304" pitchFamily="18" charset="0"/>
                <a:cs typeface="Times New Roman" pitchFamily="18" charset="0"/>
              </a:rPr>
              <a:t> </a:t>
            </a:r>
            <a:endParaRPr lang="en-US" sz="24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dirty="0">
                <a:latin typeface="Palatino Linotype" panose="02040502050505030304" pitchFamily="18" charset="0"/>
                <a:cs typeface="Times New Roman" pitchFamily="18" charset="0"/>
              </a:rPr>
              <a:t>It occurs in immunodeficiency conditions</a:t>
            </a:r>
            <a:r>
              <a:rPr lang="en-US" sz="2400">
                <a:latin typeface="Palatino Linotype" panose="02040502050505030304" pitchFamily="18" charset="0"/>
                <a:cs typeface="Times New Roman" pitchFamily="18" charset="0"/>
              </a:rPr>
              <a:t>, diabetes. Coagulation tissue necrosis due to microangiopathy of smaller blood vessels.</a:t>
            </a:r>
          </a:p>
          <a:p>
            <a:pPr>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dirty="0">
                <a:latin typeface="Palatino Linotype" panose="02040502050505030304" pitchFamily="18" charset="0"/>
                <a:cs typeface="Times New Roman" pitchFamily="18" charset="0"/>
              </a:rPr>
              <a:t>Etiology:</a:t>
            </a:r>
            <a:r>
              <a:rPr lang="sr-Cyrl-RS" sz="2400" dirty="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Pseudomonas </a:t>
            </a:r>
            <a:r>
              <a:rPr lang="en-US" sz="2400" dirty="0" err="1">
                <a:latin typeface="Palatino Linotype" panose="02040502050505030304" pitchFamily="18" charset="0"/>
                <a:cs typeface="Times New Roman" pitchFamily="18" charset="0"/>
              </a:rPr>
              <a:t>aeruginosa</a:t>
            </a:r>
            <a:r>
              <a:rPr lang="en-US" sz="2400" dirty="0">
                <a:latin typeface="Palatino Linotype" panose="02040502050505030304" pitchFamily="18" charset="0"/>
                <a:cs typeface="Times New Roman" pitchFamily="18" charset="0"/>
              </a:rPr>
              <a:t>, </a:t>
            </a:r>
            <a:r>
              <a:rPr lang="en-US" sz="2400">
                <a:latin typeface="Palatino Linotype" panose="02040502050505030304" pitchFamily="18" charset="0"/>
                <a:cs typeface="Times New Roman" pitchFamily="18" charset="0"/>
              </a:rPr>
              <a:t>Staphylococcus </a:t>
            </a:r>
            <a:r>
              <a:rPr lang="en-US" sz="2400" smtClean="0">
                <a:latin typeface="Palatino Linotype" panose="02040502050505030304" pitchFamily="18" charset="0"/>
                <a:cs typeface="Times New Roman" pitchFamily="18" charset="0"/>
              </a:rPr>
              <a:t>aureus.</a:t>
            </a:r>
          </a:p>
          <a:p>
            <a:pPr>
              <a:lnSpc>
                <a:spcPct val="100000"/>
              </a:lnSpc>
              <a:spcBef>
                <a:spcPts val="0"/>
              </a:spcBef>
              <a:buFont typeface="Wingdings" panose="05000000000000000000" pitchFamily="2" charset="2"/>
              <a:buChar char="§"/>
            </a:pPr>
            <a:endParaRPr lang="en-US" sz="8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b="1">
                <a:latin typeface="Palatino Linotype" panose="02040502050505030304" pitchFamily="18" charset="0"/>
                <a:cs typeface="Times New Roman" pitchFamily="18" charset="0"/>
              </a:rPr>
              <a:t>Clinical presentation:</a:t>
            </a:r>
            <a:r>
              <a:rPr lang="en-US" sz="2400">
                <a:latin typeface="Palatino Linotype" panose="02040502050505030304" pitchFamily="18" charset="0"/>
                <a:cs typeface="Times New Roman" pitchFamily="18" charset="0"/>
              </a:rPr>
              <a:t> the disease begins as bacterial otitis externa, with discharge from the ear, deafness, swelling in front of, under or behind the ear, regional lymphadenopathy gradually </a:t>
            </a:r>
            <a:r>
              <a:rPr lang="en-US" sz="2400" smtClean="0">
                <a:latin typeface="Palatino Linotype" panose="02040502050505030304" pitchFamily="18" charset="0"/>
                <a:cs typeface="Times New Roman" pitchFamily="18" charset="0"/>
              </a:rPr>
              <a:t>develops. The </a:t>
            </a:r>
            <a:r>
              <a:rPr lang="en-US" sz="2400">
                <a:latin typeface="Palatino Linotype" panose="02040502050505030304" pitchFamily="18" charset="0"/>
                <a:cs typeface="Times New Roman" pitchFamily="18" charset="0"/>
              </a:rPr>
              <a:t>disease progress as the body temperature becomes elevated</a:t>
            </a:r>
            <a:r>
              <a:rPr lang="en-US" sz="2400" smtClean="0">
                <a:latin typeface="Palatino Linotype" panose="02040502050505030304" pitchFamily="18" charset="0"/>
                <a:cs typeface="Times New Roman" pitchFamily="18" charset="0"/>
              </a:rPr>
              <a:t>.</a:t>
            </a:r>
          </a:p>
          <a:p>
            <a:pPr>
              <a:lnSpc>
                <a:spcPct val="100000"/>
              </a:lnSpc>
              <a:spcBef>
                <a:spcPts val="0"/>
              </a:spcBef>
              <a:buFont typeface="Wingdings" panose="05000000000000000000" pitchFamily="2" charset="2"/>
              <a:buChar char="§"/>
            </a:pPr>
            <a:endParaRPr lang="en-US" sz="90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a:latin typeface="Palatino Linotype" panose="02040502050505030304" pitchFamily="18" charset="0"/>
                <a:cs typeface="Times New Roman" pitchFamily="18" charset="0"/>
              </a:rPr>
              <a:t>As a result of osteomyelitis, </a:t>
            </a:r>
            <a:r>
              <a:rPr lang="en-US" sz="2400" smtClean="0">
                <a:latin typeface="Palatino Linotype" panose="02040502050505030304" pitchFamily="18" charset="0"/>
                <a:cs typeface="Times New Roman" pitchFamily="18" charset="0"/>
              </a:rPr>
              <a:t>extracranial </a:t>
            </a:r>
            <a:r>
              <a:rPr lang="en-US" sz="2400">
                <a:latin typeface="Palatino Linotype" panose="02040502050505030304" pitchFamily="18" charset="0"/>
                <a:cs typeface="Times New Roman" pitchFamily="18" charset="0"/>
              </a:rPr>
              <a:t>otogenic complications develop, such as: peripheral facial paralysis, labyrinthitis, and in more severe cases, endocranial complications also develop</a:t>
            </a:r>
            <a:r>
              <a:rPr lang="en-US" sz="2400" smtClean="0">
                <a:latin typeface="Palatino Linotype" panose="02040502050505030304" pitchFamily="18" charset="0"/>
                <a:cs typeface="Times New Roman" pitchFamily="18" charset="0"/>
              </a:rPr>
              <a:t>.</a:t>
            </a:r>
          </a:p>
          <a:p>
            <a:pPr>
              <a:lnSpc>
                <a:spcPct val="100000"/>
              </a:lnSpc>
              <a:spcBef>
                <a:spcPts val="0"/>
              </a:spcBef>
              <a:buFont typeface="Wingdings" panose="05000000000000000000" pitchFamily="2" charset="2"/>
              <a:buChar char="§"/>
            </a:pPr>
            <a:endParaRPr lang="en-US" sz="80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r>
              <a:rPr lang="en-US" sz="2400">
                <a:latin typeface="Palatino Linotype" panose="02040502050505030304" pitchFamily="18" charset="0"/>
                <a:cs typeface="Times New Roman" pitchFamily="18" charset="0"/>
              </a:rPr>
              <a:t>The infection can also spread to the soft tissues of the neck, pharynx, larynx.</a:t>
            </a:r>
          </a:p>
          <a:p>
            <a:pPr>
              <a:lnSpc>
                <a:spcPct val="100000"/>
              </a:lnSpc>
              <a:spcBef>
                <a:spcPts val="0"/>
              </a:spcBef>
              <a:buFont typeface="Wingdings" panose="05000000000000000000" pitchFamily="2" charset="2"/>
              <a:buChar char="§"/>
            </a:pPr>
            <a:endParaRPr lang="en-US" sz="2400" smtClean="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p:txBody>
      </p:sp>
      <p:sp>
        <p:nvSpPr>
          <p:cNvPr id="5"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Malignant/Necrotizing OE - (Otitis externa maligna)</a:t>
            </a:r>
          </a:p>
        </p:txBody>
      </p:sp>
    </p:spTree>
    <p:extLst>
      <p:ext uri="{BB962C8B-B14F-4D97-AF65-F5344CB8AC3E}">
        <p14:creationId xmlns:p14="http://schemas.microsoft.com/office/powerpoint/2010/main" val="3338760156"/>
      </p:ext>
    </p:extLst>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1"/>
          <p:cNvSpPr>
            <a:spLocks noGrp="1"/>
          </p:cNvSpPr>
          <p:nvPr>
            <p:ph idx="1"/>
          </p:nvPr>
        </p:nvSpPr>
        <p:spPr>
          <a:xfrm>
            <a:off x="345219" y="793006"/>
            <a:ext cx="10515600" cy="5528281"/>
          </a:xfrm>
        </p:spPr>
        <p:txBody>
          <a:bodyPr vert="horz" lIns="91440" tIns="45720" rIns="91440" bIns="45720" rtlCol="0">
            <a:noAutofit/>
          </a:bodyPr>
          <a:lstStyle/>
          <a:p>
            <a:pPr>
              <a:lnSpc>
                <a:spcPct val="100000"/>
              </a:lnSpc>
              <a:spcBef>
                <a:spcPts val="0"/>
              </a:spcBef>
              <a:buFont typeface="Wingdings" panose="05000000000000000000" pitchFamily="2" charset="2"/>
              <a:buChar char="§"/>
            </a:pPr>
            <a:r>
              <a:rPr lang="en-US" sz="2400" b="1" dirty="0">
                <a:latin typeface="Palatino Linotype" panose="02040502050505030304" pitchFamily="18" charset="0"/>
                <a:cs typeface="Times New Roman" pitchFamily="18" charset="0"/>
              </a:rPr>
              <a:t>Diagnosis</a:t>
            </a:r>
            <a:r>
              <a:rPr lang="sr-Cyrl-RS" sz="2400" b="1" dirty="0">
                <a:latin typeface="Palatino Linotype" panose="02040502050505030304" pitchFamily="18" charset="0"/>
                <a:cs typeface="Times New Roman" pitchFamily="18" charset="0"/>
              </a:rPr>
              <a:t>:</a:t>
            </a:r>
            <a:r>
              <a:rPr lang="sr-Cyrl-RS" sz="2400" dirty="0">
                <a:latin typeface="Palatino Linotype" panose="02040502050505030304" pitchFamily="18" charset="0"/>
                <a:cs typeface="Times New Roman" pitchFamily="18" charset="0"/>
              </a:rPr>
              <a:t> </a:t>
            </a:r>
            <a:r>
              <a:rPr lang="en-US" sz="2400" dirty="0">
                <a:latin typeface="Palatino Linotype" panose="02040502050505030304" pitchFamily="18" charset="0"/>
                <a:cs typeface="Times New Roman" pitchFamily="18" charset="0"/>
              </a:rPr>
              <a:t>ANAMNESIS! The most important thing is early recognition of the </a:t>
            </a:r>
            <a:r>
              <a:rPr lang="en-US" sz="2400">
                <a:latin typeface="Palatino Linotype" panose="02040502050505030304" pitchFamily="18" charset="0"/>
                <a:cs typeface="Times New Roman" pitchFamily="18" charset="0"/>
              </a:rPr>
              <a:t>disease</a:t>
            </a:r>
            <a:r>
              <a:rPr lang="en-US" sz="2400" smtClean="0">
                <a:latin typeface="Palatino Linotype" panose="02040502050505030304" pitchFamily="18" charset="0"/>
                <a:cs typeface="Times New Roman" pitchFamily="18" charset="0"/>
              </a:rPr>
              <a:t>!</a:t>
            </a:r>
          </a:p>
          <a:p>
            <a:pPr>
              <a:lnSpc>
                <a:spcPct val="100000"/>
              </a:lnSpc>
              <a:spcBef>
                <a:spcPts val="0"/>
              </a:spcBef>
              <a:buFont typeface="Wingdings" panose="05000000000000000000" pitchFamily="2" charset="2"/>
              <a:buChar char="§"/>
            </a:pPr>
            <a:endParaRPr lang="en-US" sz="800" dirty="0">
              <a:latin typeface="Palatino Linotype" panose="02040502050505030304" pitchFamily="18" charset="0"/>
              <a:cs typeface="Times New Roman" pitchFamily="18" charset="0"/>
            </a:endParaRPr>
          </a:p>
          <a:p>
            <a:pPr lvl="1">
              <a:lnSpc>
                <a:spcPct val="100000"/>
              </a:lnSpc>
              <a:spcBef>
                <a:spcPts val="0"/>
              </a:spcBef>
            </a:pPr>
            <a:r>
              <a:rPr lang="en-US">
                <a:latin typeface="Palatino Linotype" panose="02040502050505030304" pitchFamily="18" charset="0"/>
                <a:cs typeface="Times New Roman" pitchFamily="18" charset="0"/>
              </a:rPr>
              <a:t>Clinical </a:t>
            </a:r>
            <a:r>
              <a:rPr lang="en-US" smtClean="0">
                <a:latin typeface="Palatino Linotype" panose="02040502050505030304" pitchFamily="18" charset="0"/>
                <a:cs typeface="Times New Roman" pitchFamily="18" charset="0"/>
              </a:rPr>
              <a:t>examination</a:t>
            </a:r>
            <a:r>
              <a:rPr lang="sr-Cyrl-RS" smtClean="0">
                <a:latin typeface="Palatino Linotype" panose="02040502050505030304" pitchFamily="18" charset="0"/>
                <a:cs typeface="Times New Roman" pitchFamily="18" charset="0"/>
              </a:rPr>
              <a:t>: </a:t>
            </a:r>
            <a:r>
              <a:rPr lang="en-US" dirty="0">
                <a:latin typeface="Palatino Linotype" panose="02040502050505030304" pitchFamily="18" charset="0"/>
                <a:cs typeface="Times New Roman" pitchFamily="18" charset="0"/>
              </a:rPr>
              <a:t>swelling around the auricle, </a:t>
            </a:r>
            <a:r>
              <a:rPr lang="en-US">
                <a:latin typeface="Palatino Linotype" panose="02040502050505030304" pitchFamily="18" charset="0"/>
                <a:cs typeface="Times New Roman" pitchFamily="18" charset="0"/>
              </a:rPr>
              <a:t>swelling </a:t>
            </a:r>
            <a:r>
              <a:rPr lang="en-US" smtClean="0">
                <a:latin typeface="Palatino Linotype" panose="02040502050505030304" pitchFamily="18" charset="0"/>
                <a:cs typeface="Times New Roman" pitchFamily="18" charset="0"/>
              </a:rPr>
              <a:t>on</a:t>
            </a:r>
          </a:p>
          <a:p>
            <a:pPr marL="457200" lvl="1" indent="0">
              <a:lnSpc>
                <a:spcPct val="100000"/>
              </a:lnSpc>
              <a:spcBef>
                <a:spcPts val="0"/>
              </a:spcBef>
              <a:buNone/>
            </a:pP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  the neck, face </a:t>
            </a:r>
            <a:r>
              <a:rPr lang="en-US" dirty="0">
                <a:latin typeface="Palatino Linotype" panose="02040502050505030304" pitchFamily="18" charset="0"/>
                <a:cs typeface="Times New Roman" pitchFamily="18" charset="0"/>
              </a:rPr>
              <a:t>or parotid region, signs of </a:t>
            </a:r>
            <a:r>
              <a:rPr lang="en-US">
                <a:latin typeface="Palatino Linotype" panose="02040502050505030304" pitchFamily="18" charset="0"/>
                <a:cs typeface="Times New Roman" pitchFamily="18" charset="0"/>
              </a:rPr>
              <a:t>peripheral </a:t>
            </a:r>
            <a:r>
              <a:rPr lang="en-US" smtClean="0">
                <a:latin typeface="Palatino Linotype" panose="02040502050505030304" pitchFamily="18" charset="0"/>
                <a:cs typeface="Times New Roman" pitchFamily="18" charset="0"/>
              </a:rPr>
              <a:t>facial</a:t>
            </a:r>
          </a:p>
          <a:p>
            <a:pPr marL="457200" lvl="1" indent="0">
              <a:lnSpc>
                <a:spcPct val="100000"/>
              </a:lnSpc>
              <a:spcBef>
                <a:spcPts val="0"/>
              </a:spcBef>
              <a:buNone/>
            </a:pP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  paralysis </a:t>
            </a:r>
            <a:r>
              <a:rPr lang="en-US">
                <a:latin typeface="Palatino Linotype" panose="02040502050505030304" pitchFamily="18" charset="0"/>
                <a:cs typeface="Times New Roman" pitchFamily="18" charset="0"/>
              </a:rPr>
              <a:t>may </a:t>
            </a:r>
            <a:r>
              <a:rPr lang="en-US" smtClean="0">
                <a:latin typeface="Palatino Linotype" panose="02040502050505030304" pitchFamily="18" charset="0"/>
                <a:cs typeface="Times New Roman" pitchFamily="18" charset="0"/>
              </a:rPr>
              <a:t>be present</a:t>
            </a:r>
            <a:r>
              <a:rPr lang="en-US" dirty="0">
                <a:latin typeface="Palatino Linotype" panose="02040502050505030304" pitchFamily="18" charset="0"/>
                <a:cs typeface="Times New Roman" pitchFamily="18" charset="0"/>
              </a:rPr>
              <a:t>, asymmetry and immobility </a:t>
            </a:r>
            <a:r>
              <a:rPr lang="en-US">
                <a:latin typeface="Palatino Linotype" panose="02040502050505030304" pitchFamily="18" charset="0"/>
                <a:cs typeface="Times New Roman" pitchFamily="18" charset="0"/>
              </a:rPr>
              <a:t>of </a:t>
            </a:r>
            <a:r>
              <a:rPr lang="en-US" smtClean="0">
                <a:latin typeface="Palatino Linotype" panose="02040502050505030304" pitchFamily="18" charset="0"/>
                <a:cs typeface="Times New Roman" pitchFamily="18" charset="0"/>
              </a:rPr>
              <a:t>the</a:t>
            </a:r>
          </a:p>
          <a:p>
            <a:pPr marL="457200" lvl="1" indent="0">
              <a:lnSpc>
                <a:spcPct val="100000"/>
              </a:lnSpc>
              <a:spcBef>
                <a:spcPts val="0"/>
              </a:spcBef>
              <a:buNone/>
            </a:pP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  soft </a:t>
            </a:r>
            <a:r>
              <a:rPr lang="en-US">
                <a:latin typeface="Palatino Linotype" panose="02040502050505030304" pitchFamily="18" charset="0"/>
                <a:cs typeface="Times New Roman" pitchFamily="18" charset="0"/>
              </a:rPr>
              <a:t>palate</a:t>
            </a:r>
            <a:r>
              <a:rPr lang="sr-Cyrl-RS" smtClean="0">
                <a:latin typeface="Palatino Linotype" panose="02040502050505030304" pitchFamily="18" charset="0"/>
                <a:cs typeface="Times New Roman" pitchFamily="18" charset="0"/>
              </a:rPr>
              <a:t>.</a:t>
            </a:r>
            <a:endParaRPr lang="en-US" smtClean="0">
              <a:latin typeface="Palatino Linotype" panose="02040502050505030304" pitchFamily="18" charset="0"/>
              <a:cs typeface="Times New Roman" pitchFamily="18" charset="0"/>
            </a:endParaRPr>
          </a:p>
          <a:p>
            <a:pPr lvl="1">
              <a:lnSpc>
                <a:spcPct val="100000"/>
              </a:lnSpc>
              <a:spcBef>
                <a:spcPts val="0"/>
              </a:spcBef>
            </a:pPr>
            <a:endParaRPr lang="en-US" sz="800" smtClean="0">
              <a:latin typeface="Palatino Linotype" panose="02040502050505030304" pitchFamily="18" charset="0"/>
              <a:cs typeface="Times New Roman" pitchFamily="18" charset="0"/>
            </a:endParaRPr>
          </a:p>
          <a:p>
            <a:pPr lvl="1">
              <a:lnSpc>
                <a:spcPct val="100000"/>
              </a:lnSpc>
              <a:spcBef>
                <a:spcPts val="0"/>
              </a:spcBef>
            </a:pPr>
            <a:r>
              <a:rPr lang="en-US">
                <a:latin typeface="Palatino Linotype" panose="02040502050505030304" pitchFamily="18" charset="0"/>
                <a:cs typeface="Times New Roman" pitchFamily="18" charset="0"/>
              </a:rPr>
              <a:t>Laboratory testing: leukocytosis, with neutrophilia </a:t>
            </a:r>
            <a:r>
              <a:rPr lang="en-US" smtClean="0">
                <a:latin typeface="Palatino Linotype" panose="02040502050505030304" pitchFamily="18" charset="0"/>
                <a:cs typeface="Times New Roman" pitchFamily="18" charset="0"/>
              </a:rPr>
              <a:t>or</a:t>
            </a:r>
          </a:p>
          <a:p>
            <a:pPr marL="457200" lvl="1" indent="0">
              <a:lnSpc>
                <a:spcPct val="100000"/>
              </a:lnSpc>
              <a:spcBef>
                <a:spcPts val="0"/>
              </a:spcBef>
              <a:buNone/>
            </a:pP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  leukopenia</a:t>
            </a: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CRP value </a:t>
            </a:r>
            <a:r>
              <a:rPr lang="en-US">
                <a:latin typeface="Palatino Linotype" panose="02040502050505030304" pitchFamily="18" charset="0"/>
                <a:cs typeface="Times New Roman" pitchFamily="18" charset="0"/>
              </a:rPr>
              <a:t>​is elevated</a:t>
            </a:r>
            <a:r>
              <a:rPr lang="en-US" smtClean="0">
                <a:latin typeface="Palatino Linotype" panose="02040502050505030304" pitchFamily="18" charset="0"/>
                <a:cs typeface="Times New Roman" pitchFamily="18" charset="0"/>
              </a:rPr>
              <a:t>.</a:t>
            </a:r>
          </a:p>
          <a:p>
            <a:pPr lvl="1">
              <a:lnSpc>
                <a:spcPct val="100000"/>
              </a:lnSpc>
              <a:spcBef>
                <a:spcPts val="0"/>
              </a:spcBef>
            </a:pPr>
            <a:endParaRPr lang="en-US" sz="800">
              <a:latin typeface="Palatino Linotype" panose="02040502050505030304" pitchFamily="18" charset="0"/>
              <a:cs typeface="Times New Roman" pitchFamily="18" charset="0"/>
            </a:endParaRPr>
          </a:p>
          <a:p>
            <a:pPr lvl="1">
              <a:lnSpc>
                <a:spcPct val="100000"/>
              </a:lnSpc>
              <a:spcBef>
                <a:spcPts val="0"/>
              </a:spcBef>
            </a:pPr>
            <a:r>
              <a:rPr lang="en-US">
                <a:latin typeface="Palatino Linotype" panose="02040502050505030304" pitchFamily="18" charset="0"/>
                <a:cs typeface="Times New Roman" pitchFamily="18" charset="0"/>
              </a:rPr>
              <a:t>Signs of unregulated diabetes, ketoacidosis, elevated </a:t>
            </a:r>
            <a:r>
              <a:rPr lang="en-US" smtClean="0">
                <a:latin typeface="Palatino Linotype" panose="02040502050505030304" pitchFamily="18" charset="0"/>
                <a:cs typeface="Times New Roman" pitchFamily="18" charset="0"/>
              </a:rPr>
              <a:t>urea</a:t>
            </a:r>
          </a:p>
          <a:p>
            <a:pPr marL="457200" lvl="1" indent="0">
              <a:lnSpc>
                <a:spcPct val="100000"/>
              </a:lnSpc>
              <a:spcBef>
                <a:spcPts val="0"/>
              </a:spcBef>
              <a:buNone/>
            </a:pP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  and creatinine </a:t>
            </a:r>
            <a:r>
              <a:rPr lang="en-US">
                <a:latin typeface="Palatino Linotype" panose="02040502050505030304" pitchFamily="18" charset="0"/>
                <a:cs typeface="Times New Roman" pitchFamily="18" charset="0"/>
              </a:rPr>
              <a:t>values ​​in nephropathy</a:t>
            </a:r>
            <a:r>
              <a:rPr lang="en-US" smtClean="0">
                <a:latin typeface="Palatino Linotype" panose="02040502050505030304" pitchFamily="18" charset="0"/>
                <a:cs typeface="Times New Roman" pitchFamily="18" charset="0"/>
              </a:rPr>
              <a:t>.</a:t>
            </a:r>
          </a:p>
          <a:p>
            <a:pPr lvl="1">
              <a:lnSpc>
                <a:spcPct val="100000"/>
              </a:lnSpc>
              <a:spcBef>
                <a:spcPts val="0"/>
              </a:spcBef>
            </a:pPr>
            <a:endParaRPr lang="en-US" sz="800">
              <a:latin typeface="Palatino Linotype" panose="02040502050505030304" pitchFamily="18" charset="0"/>
              <a:cs typeface="Times New Roman" pitchFamily="18" charset="0"/>
            </a:endParaRPr>
          </a:p>
          <a:p>
            <a:pPr lvl="1">
              <a:lnSpc>
                <a:spcPct val="100000"/>
              </a:lnSpc>
              <a:spcBef>
                <a:spcPts val="0"/>
              </a:spcBef>
            </a:pPr>
            <a:r>
              <a:rPr lang="en-US">
                <a:latin typeface="Palatino Linotype" panose="02040502050505030304" pitchFamily="18" charset="0"/>
                <a:cs typeface="Times New Roman" pitchFamily="18" charset="0"/>
              </a:rPr>
              <a:t>Additional diagnostics: CT scan to show signs of </a:t>
            </a:r>
            <a:r>
              <a:rPr lang="en-US" smtClean="0">
                <a:latin typeface="Palatino Linotype" panose="02040502050505030304" pitchFamily="18" charset="0"/>
                <a:cs typeface="Times New Roman" pitchFamily="18" charset="0"/>
              </a:rPr>
              <a:t>bone</a:t>
            </a:r>
          </a:p>
          <a:p>
            <a:pPr marL="457200" lvl="1" indent="0">
              <a:lnSpc>
                <a:spcPct val="100000"/>
              </a:lnSpc>
              <a:spcBef>
                <a:spcPts val="0"/>
              </a:spcBef>
              <a:buNone/>
            </a:pP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  destruction or MR </a:t>
            </a:r>
            <a:r>
              <a:rPr lang="en-US">
                <a:latin typeface="Palatino Linotype" panose="02040502050505030304" pitchFamily="18" charset="0"/>
                <a:cs typeface="Times New Roman" pitchFamily="18" charset="0"/>
              </a:rPr>
              <a:t>imaging to look for soft tissue changes </a:t>
            </a:r>
            <a:r>
              <a:rPr lang="en-US" smtClean="0">
                <a:latin typeface="Palatino Linotype" panose="02040502050505030304" pitchFamily="18" charset="0"/>
                <a:cs typeface="Times New Roman" pitchFamily="18" charset="0"/>
              </a:rPr>
              <a:t>in</a:t>
            </a:r>
          </a:p>
          <a:p>
            <a:pPr marL="457200" lvl="1" indent="0">
              <a:lnSpc>
                <a:spcPct val="100000"/>
              </a:lnSpc>
              <a:spcBef>
                <a:spcPts val="0"/>
              </a:spcBef>
              <a:buNone/>
            </a:pP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  the </a:t>
            </a:r>
            <a:r>
              <a:rPr lang="en-US">
                <a:latin typeface="Palatino Linotype" panose="02040502050505030304" pitchFamily="18" charset="0"/>
                <a:cs typeface="Times New Roman" pitchFamily="18" charset="0"/>
              </a:rPr>
              <a:t>neck and skull.</a:t>
            </a:r>
          </a:p>
          <a:p>
            <a:pPr lvl="1">
              <a:lnSpc>
                <a:spcPct val="100000"/>
              </a:lnSpc>
              <a:spcBef>
                <a:spcPts val="0"/>
              </a:spcBef>
            </a:pPr>
            <a:endParaRPr lang="en-US" dirty="0">
              <a:latin typeface="Palatino Linotype" panose="02040502050505030304" pitchFamily="18" charset="0"/>
              <a:cs typeface="Times New Roman" pitchFamily="18" charset="0"/>
            </a:endParaRPr>
          </a:p>
          <a:p>
            <a:pPr>
              <a:lnSpc>
                <a:spcPct val="100000"/>
              </a:lnSpc>
              <a:spcBef>
                <a:spcPts val="0"/>
              </a:spcBef>
              <a:buFont typeface="Wingdings" panose="05000000000000000000" pitchFamily="2" charset="2"/>
              <a:buChar char="§"/>
            </a:pPr>
            <a:endParaRPr lang="en-US" sz="2400" dirty="0">
              <a:latin typeface="Palatino Linotype" panose="02040502050505030304" pitchFamily="18" charset="0"/>
              <a:cs typeface="Times New Roman" pitchFamily="18" charset="0"/>
            </a:endParaRPr>
          </a:p>
        </p:txBody>
      </p:sp>
      <p:pic>
        <p:nvPicPr>
          <p:cNvPr id="4" name="Picture 2" descr="Ð ÐµÐ·ÑÐ»ÑÐ°Ñ ÑÐ»Ð¸ÐºÐ° Ð·Ð° otitis externa Ð¼Ð°Ð»Ð¸Ð³Ð½Ð°">
            <a:extLst>
              <a:ext uri="{FF2B5EF4-FFF2-40B4-BE49-F238E27FC236}">
                <a16:creationId xmlns="" xmlns:a16="http://schemas.microsoft.com/office/drawing/2014/main" id="{F9E06BA3-8973-46EB-8E1C-27B7D1A50703}"/>
              </a:ext>
            </a:extLst>
          </p:cNvPr>
          <p:cNvPicPr>
            <a:picLocks noChangeAspect="1" noChangeArrowheads="1"/>
          </p:cNvPicPr>
          <p:nvPr/>
        </p:nvPicPr>
        <p:blipFill>
          <a:blip r:embed="rId2"/>
          <a:srcRect/>
          <a:stretch>
            <a:fillRect/>
          </a:stretch>
        </p:blipFill>
        <p:spPr bwMode="auto">
          <a:xfrm>
            <a:off x="9589273" y="1243994"/>
            <a:ext cx="2401294" cy="2849887"/>
          </a:xfrm>
          <a:prstGeom prst="rect">
            <a:avLst/>
          </a:prstGeom>
          <a:noFill/>
          <a:ln w="9525">
            <a:noFill/>
            <a:miter lim="800000"/>
            <a:headEnd/>
            <a:tailEnd/>
          </a:ln>
        </p:spPr>
      </p:pic>
      <p:pic>
        <p:nvPicPr>
          <p:cNvPr id="5" name="Picture 4" descr="Ð ÐµÐ·ÑÐ»ÑÐ°Ñ ÑÐ»Ð¸ÐºÐ° Ð·Ð° otitis externa Ð¼Ð°Ð»Ð¸Ð³Ð½Ð°">
            <a:extLst>
              <a:ext uri="{FF2B5EF4-FFF2-40B4-BE49-F238E27FC236}">
                <a16:creationId xmlns="" xmlns:a16="http://schemas.microsoft.com/office/drawing/2014/main" id="{B0E03008-C569-4937-8CCD-81F7F1E95B0F}"/>
              </a:ext>
            </a:extLst>
          </p:cNvPr>
          <p:cNvPicPr>
            <a:picLocks noChangeAspect="1" noChangeArrowheads="1"/>
          </p:cNvPicPr>
          <p:nvPr/>
        </p:nvPicPr>
        <p:blipFill>
          <a:blip r:embed="rId3"/>
          <a:srcRect/>
          <a:stretch>
            <a:fillRect/>
          </a:stretch>
        </p:blipFill>
        <p:spPr bwMode="auto">
          <a:xfrm>
            <a:off x="9260360" y="4160314"/>
            <a:ext cx="2793817" cy="2618171"/>
          </a:xfrm>
          <a:prstGeom prst="rect">
            <a:avLst/>
          </a:prstGeom>
          <a:noFill/>
          <a:ln w="9525">
            <a:noFill/>
            <a:miter lim="800000"/>
            <a:headEnd/>
            <a:tailEnd/>
          </a:ln>
        </p:spPr>
      </p:pic>
      <p:sp>
        <p:nvSpPr>
          <p:cNvPr id="6"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Malignant/Necrotizing OE - (Otitis externa maligna)</a:t>
            </a:r>
          </a:p>
        </p:txBody>
      </p:sp>
    </p:spTree>
    <p:extLst>
      <p:ext uri="{BB962C8B-B14F-4D97-AF65-F5344CB8AC3E}">
        <p14:creationId xmlns:p14="http://schemas.microsoft.com/office/powerpoint/2010/main" val="620341878"/>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268694C6-1DC6-413B-8E02-320962304290}"/>
              </a:ext>
            </a:extLst>
          </p:cNvPr>
          <p:cNvSpPr>
            <a:spLocks noGrp="1"/>
          </p:cNvSpPr>
          <p:nvPr>
            <p:ph idx="1"/>
          </p:nvPr>
        </p:nvSpPr>
        <p:spPr>
          <a:xfrm>
            <a:off x="1068788" y="1263129"/>
            <a:ext cx="10515600" cy="5087795"/>
          </a:xfrm>
        </p:spPr>
        <p:txBody>
          <a:bodyPr>
            <a:normAutofit/>
          </a:bodyPr>
          <a:lstStyle/>
          <a:p>
            <a:pPr>
              <a:buFont typeface="Wingdings" panose="05000000000000000000" pitchFamily="2" charset="2"/>
              <a:buChar char="§"/>
            </a:pPr>
            <a:r>
              <a:rPr lang="en-US" sz="2400" dirty="0" smtClean="0">
                <a:latin typeface="Palatino Linotype" panose="02040502050505030304" pitchFamily="18" charset="0"/>
                <a:cs typeface="Times New Roman" pitchFamily="18" charset="0"/>
              </a:rPr>
              <a:t>Initially, in </a:t>
            </a:r>
            <a:r>
              <a:rPr lang="en-US" sz="2400" b="1" dirty="0" smtClean="0">
                <a:latin typeface="Palatino Linotype" panose="02040502050505030304" pitchFamily="18" charset="0"/>
                <a:cs typeface="Times New Roman" pitchFamily="18" charset="0"/>
              </a:rPr>
              <a:t>6</a:t>
            </a:r>
            <a:r>
              <a:rPr lang="en-US" sz="2400" b="1" baseline="30000" dirty="0" smtClean="0">
                <a:latin typeface="Palatino Linotype" panose="02040502050505030304" pitchFamily="18" charset="0"/>
                <a:cs typeface="Times New Roman" pitchFamily="18" charset="0"/>
              </a:rPr>
              <a:t>th</a:t>
            </a:r>
            <a:r>
              <a:rPr lang="en-US" sz="2400" b="1" dirty="0" smtClean="0">
                <a:latin typeface="Palatino Linotype" panose="02040502050505030304" pitchFamily="18" charset="0"/>
                <a:cs typeface="Times New Roman" pitchFamily="18" charset="0"/>
              </a:rPr>
              <a:t> week </a:t>
            </a:r>
            <a:r>
              <a:rPr lang="en-US" sz="2400" dirty="0" smtClean="0">
                <a:latin typeface="Palatino Linotype" panose="02040502050505030304" pitchFamily="18" charset="0"/>
                <a:cs typeface="Times New Roman" pitchFamily="18" charset="0"/>
              </a:rPr>
              <a:t>from upper </a:t>
            </a:r>
            <a:r>
              <a:rPr lang="en-US" sz="2400" dirty="0">
                <a:latin typeface="Palatino Linotype" panose="02040502050505030304" pitchFamily="18" charset="0"/>
                <a:cs typeface="Times New Roman" pitchFamily="18" charset="0"/>
              </a:rPr>
              <a:t>part </a:t>
            </a:r>
            <a:r>
              <a:rPr lang="en-US" sz="2400" b="1" dirty="0">
                <a:latin typeface="Palatino Linotype" panose="02040502050505030304" pitchFamily="18" charset="0"/>
                <a:cs typeface="Times New Roman" pitchFamily="18" charset="0"/>
              </a:rPr>
              <a:t>semicircular </a:t>
            </a:r>
            <a:r>
              <a:rPr lang="en-US" sz="2400" b="1" dirty="0" smtClean="0">
                <a:latin typeface="Palatino Linotype" panose="02040502050505030304" pitchFamily="18" charset="0"/>
                <a:cs typeface="Times New Roman" pitchFamily="18" charset="0"/>
              </a:rPr>
              <a:t>canals </a:t>
            </a:r>
            <a:r>
              <a:rPr lang="en-US" sz="2400" dirty="0" smtClean="0">
                <a:latin typeface="Palatino Linotype" panose="02040502050505030304" pitchFamily="18" charset="0"/>
                <a:cs typeface="Times New Roman" pitchFamily="18" charset="0"/>
              </a:rPr>
              <a:t>and </a:t>
            </a:r>
            <a:r>
              <a:rPr lang="en-US" sz="2400" b="1" dirty="0" smtClean="0">
                <a:latin typeface="Palatino Linotype" panose="02040502050505030304" pitchFamily="18" charset="0"/>
                <a:cs typeface="Times New Roman" pitchFamily="18" charset="0"/>
              </a:rPr>
              <a:t>utricle</a:t>
            </a:r>
            <a:r>
              <a:rPr lang="en-US" sz="2400" dirty="0" smtClean="0">
                <a:latin typeface="Palatino Linotype" panose="02040502050505030304" pitchFamily="18" charset="0"/>
                <a:cs typeface="Times New Roman" pitchFamily="18" charset="0"/>
              </a:rPr>
              <a:t> develop, and from </a:t>
            </a:r>
            <a:r>
              <a:rPr lang="en-US" sz="2400" b="1" dirty="0" smtClean="0">
                <a:latin typeface="Palatino Linotype" panose="02040502050505030304" pitchFamily="18" charset="0"/>
                <a:cs typeface="Times New Roman" pitchFamily="18" charset="0"/>
              </a:rPr>
              <a:t>7</a:t>
            </a:r>
            <a:r>
              <a:rPr lang="en-US" sz="2400" b="1" baseline="30000" dirty="0" smtClean="0">
                <a:latin typeface="Palatino Linotype" panose="02040502050505030304" pitchFamily="18" charset="0"/>
                <a:cs typeface="Times New Roman" pitchFamily="18" charset="0"/>
              </a:rPr>
              <a:t>th</a:t>
            </a:r>
            <a:r>
              <a:rPr lang="en-US" sz="2400" b="1" dirty="0" smtClean="0">
                <a:latin typeface="Palatino Linotype" panose="02040502050505030304" pitchFamily="18" charset="0"/>
                <a:cs typeface="Times New Roman" pitchFamily="18" charset="0"/>
              </a:rPr>
              <a:t> to 9</a:t>
            </a:r>
            <a:r>
              <a:rPr lang="en-US" sz="2400" b="1" baseline="30000" dirty="0" smtClean="0">
                <a:latin typeface="Palatino Linotype" panose="02040502050505030304" pitchFamily="18" charset="0"/>
                <a:cs typeface="Times New Roman" pitchFamily="18" charset="0"/>
              </a:rPr>
              <a:t>th</a:t>
            </a:r>
            <a:r>
              <a:rPr lang="en-US" sz="2400" b="1" dirty="0" smtClean="0">
                <a:latin typeface="Palatino Linotype" panose="02040502050505030304" pitchFamily="18" charset="0"/>
                <a:cs typeface="Times New Roman" pitchFamily="18" charset="0"/>
              </a:rPr>
              <a:t> week </a:t>
            </a:r>
            <a:r>
              <a:rPr lang="en-US" sz="2400" dirty="0" smtClean="0">
                <a:latin typeface="Palatino Linotype" panose="02040502050505030304" pitchFamily="18" charset="0"/>
                <a:cs typeface="Times New Roman" pitchFamily="18" charset="0"/>
              </a:rPr>
              <a:t>from lower part, </a:t>
            </a:r>
            <a:r>
              <a:rPr lang="en-US" sz="2400" b="1" dirty="0" smtClean="0">
                <a:latin typeface="Palatino Linotype" panose="02040502050505030304" pitchFamily="18" charset="0"/>
                <a:cs typeface="Times New Roman" pitchFamily="18" charset="0"/>
              </a:rPr>
              <a:t>cochlea</a:t>
            </a:r>
            <a:r>
              <a:rPr lang="en-US" sz="2400" dirty="0" smtClean="0">
                <a:latin typeface="Palatino Linotype" panose="02040502050505030304" pitchFamily="18" charset="0"/>
                <a:cs typeface="Times New Roman" pitchFamily="18" charset="0"/>
              </a:rPr>
              <a:t> and </a:t>
            </a:r>
            <a:r>
              <a:rPr lang="en-US" sz="2400" b="1" dirty="0" err="1" smtClean="0">
                <a:latin typeface="Palatino Linotype" panose="02040502050505030304" pitchFamily="18" charset="0"/>
                <a:cs typeface="Times New Roman" pitchFamily="18" charset="0"/>
              </a:rPr>
              <a:t>saccule</a:t>
            </a:r>
            <a:r>
              <a:rPr lang="en-US" sz="2400" dirty="0" smtClean="0">
                <a:latin typeface="Palatino Linotype" panose="02040502050505030304" pitchFamily="18" charset="0"/>
                <a:cs typeface="Times New Roman" pitchFamily="18" charset="0"/>
              </a:rPr>
              <a:t> develop</a:t>
            </a:r>
            <a:r>
              <a:rPr lang="en-US" sz="2400" smtClean="0">
                <a:latin typeface="Palatino Linotype" panose="02040502050505030304" pitchFamily="18" charset="0"/>
                <a:cs typeface="Times New Roman" pitchFamily="18" charset="0"/>
              </a:rPr>
              <a:t>. </a:t>
            </a:r>
          </a:p>
          <a:p>
            <a:pPr>
              <a:buFont typeface="Wingdings" panose="05000000000000000000" pitchFamily="2" charset="2"/>
              <a:buChar char="§"/>
            </a:pPr>
            <a:endParaRPr lang="en-US" sz="900" dirty="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dirty="0" smtClean="0">
                <a:latin typeface="Palatino Linotype" panose="02040502050505030304" pitchFamily="18" charset="0"/>
                <a:cs typeface="Times New Roman" pitchFamily="18" charset="0"/>
              </a:rPr>
              <a:t>Membranous labyrinth is filled with </a:t>
            </a:r>
            <a:r>
              <a:rPr lang="en-US" sz="2400" dirty="0" err="1" smtClean="0">
                <a:latin typeface="Palatino Linotype" panose="02040502050505030304" pitchFamily="18" charset="0"/>
                <a:cs typeface="Times New Roman" pitchFamily="18" charset="0"/>
              </a:rPr>
              <a:t>endolymph</a:t>
            </a:r>
            <a:r>
              <a:rPr lang="en-US" sz="2400" dirty="0" smtClean="0">
                <a:latin typeface="Palatino Linotype" panose="02040502050505030304" pitchFamily="18" charset="0"/>
                <a:cs typeface="Times New Roman" pitchFamily="18" charset="0"/>
              </a:rPr>
              <a:t> and fully developed by the end of </a:t>
            </a:r>
            <a:r>
              <a:rPr lang="en-US" sz="2400" b="1" dirty="0" smtClean="0">
                <a:latin typeface="Palatino Linotype" panose="02040502050505030304" pitchFamily="18" charset="0"/>
                <a:cs typeface="Times New Roman" pitchFamily="18" charset="0"/>
              </a:rPr>
              <a:t>15</a:t>
            </a:r>
            <a:r>
              <a:rPr lang="en-US" sz="2400" b="1" baseline="30000" dirty="0" smtClean="0">
                <a:latin typeface="Palatino Linotype" panose="02040502050505030304" pitchFamily="18" charset="0"/>
                <a:cs typeface="Times New Roman" pitchFamily="18" charset="0"/>
              </a:rPr>
              <a:t>th</a:t>
            </a:r>
            <a:r>
              <a:rPr lang="en-US" sz="2400" b="1" dirty="0" smtClean="0">
                <a:latin typeface="Palatino Linotype" panose="02040502050505030304" pitchFamily="18" charset="0"/>
                <a:cs typeface="Times New Roman" pitchFamily="18" charset="0"/>
              </a:rPr>
              <a:t>/16</a:t>
            </a:r>
            <a:r>
              <a:rPr lang="en-US" sz="2400" b="1" baseline="30000" dirty="0" smtClean="0">
                <a:latin typeface="Palatino Linotype" panose="02040502050505030304" pitchFamily="18" charset="0"/>
                <a:cs typeface="Times New Roman" pitchFamily="18" charset="0"/>
              </a:rPr>
              <a:t>th</a:t>
            </a:r>
            <a:r>
              <a:rPr lang="en-US" sz="2400" b="1" dirty="0" smtClean="0">
                <a:latin typeface="Palatino Linotype" panose="02040502050505030304" pitchFamily="18" charset="0"/>
                <a:cs typeface="Times New Roman" pitchFamily="18" charset="0"/>
              </a:rPr>
              <a:t> week of fetal development</a:t>
            </a:r>
            <a:r>
              <a:rPr lang="en-US" sz="2400" smtClean="0">
                <a:latin typeface="Palatino Linotype" panose="02040502050505030304" pitchFamily="18" charset="0"/>
                <a:cs typeface="Times New Roman" pitchFamily="18" charset="0"/>
              </a:rPr>
              <a:t>. </a:t>
            </a:r>
          </a:p>
          <a:p>
            <a:pPr>
              <a:buFont typeface="Wingdings" panose="05000000000000000000" pitchFamily="2" charset="2"/>
              <a:buChar char="§"/>
            </a:pPr>
            <a:endParaRPr lang="en-US" sz="800" dirty="0" smtClean="0">
              <a:latin typeface="Palatino Linotype" panose="02040502050505030304" pitchFamily="18" charset="0"/>
              <a:cs typeface="Times New Roman" pitchFamily="18" charset="0"/>
            </a:endParaRPr>
          </a:p>
          <a:p>
            <a:pPr>
              <a:buFont typeface="Wingdings" panose="05000000000000000000" pitchFamily="2" charset="2"/>
              <a:buChar char="§"/>
            </a:pPr>
            <a:r>
              <a:rPr lang="en-US" sz="2400" dirty="0" smtClean="0">
                <a:latin typeface="Palatino Linotype" panose="02040502050505030304" pitchFamily="18" charset="0"/>
                <a:cs typeface="Times New Roman" pitchFamily="18" charset="0"/>
              </a:rPr>
              <a:t>Surrounding membranous labyrinth, mesenchymal tissue becomes </a:t>
            </a:r>
            <a:r>
              <a:rPr lang="en-US" sz="2400" dirty="0" err="1" smtClean="0">
                <a:latin typeface="Palatino Linotype" panose="02040502050505030304" pitchFamily="18" charset="0"/>
                <a:cs typeface="Times New Roman" pitchFamily="18" charset="0"/>
              </a:rPr>
              <a:t>chondrified</a:t>
            </a:r>
            <a:r>
              <a:rPr lang="en-US" sz="2400" dirty="0" smtClean="0">
                <a:latin typeface="Palatino Linotype" panose="02040502050505030304" pitchFamily="18" charset="0"/>
                <a:cs typeface="Times New Roman" pitchFamily="18" charset="0"/>
              </a:rPr>
              <a:t> and later </a:t>
            </a:r>
            <a:r>
              <a:rPr lang="en-US" sz="2400" smtClean="0">
                <a:latin typeface="Palatino Linotype" panose="02040502050505030304" pitchFamily="18" charset="0"/>
                <a:cs typeface="Times New Roman" pitchFamily="18" charset="0"/>
              </a:rPr>
              <a:t>ossified.</a:t>
            </a:r>
          </a:p>
          <a:p>
            <a:pPr>
              <a:buFont typeface="Wingdings" panose="05000000000000000000" pitchFamily="2" charset="2"/>
              <a:buChar char="§"/>
            </a:pPr>
            <a:endParaRPr lang="sr-Cyrl-RS" sz="800" dirty="0">
              <a:latin typeface="Palatino Linotype" panose="02040502050505030304" pitchFamily="18" charset="0"/>
              <a:cs typeface="Times New Roman" panose="02020603050405020304" pitchFamily="18" charset="0"/>
            </a:endParaRPr>
          </a:p>
          <a:p>
            <a:pPr>
              <a:buFont typeface="Wingdings" panose="05000000000000000000" pitchFamily="2" charset="2"/>
              <a:buChar char="§"/>
            </a:pPr>
            <a:r>
              <a:rPr lang="en-US" sz="2400" dirty="0" smtClean="0">
                <a:latin typeface="Palatino Linotype" panose="02040502050505030304" pitchFamily="18" charset="0"/>
                <a:cs typeface="Times New Roman" panose="02020603050405020304" pitchFamily="18" charset="0"/>
              </a:rPr>
              <a:t>Ossification of bony labyrinth occurs between </a:t>
            </a:r>
            <a:r>
              <a:rPr lang="en-US" sz="2400" b="1" dirty="0" smtClean="0">
                <a:latin typeface="Palatino Linotype" panose="02040502050505030304" pitchFamily="18" charset="0"/>
                <a:cs typeface="Times New Roman" panose="02020603050405020304" pitchFamily="18" charset="0"/>
              </a:rPr>
              <a:t>20</a:t>
            </a:r>
            <a:r>
              <a:rPr lang="en-US" sz="2400" b="1" baseline="30000" dirty="0" smtClean="0">
                <a:latin typeface="Palatino Linotype" panose="02040502050505030304" pitchFamily="18" charset="0"/>
                <a:cs typeface="Times New Roman" panose="02020603050405020304" pitchFamily="18" charset="0"/>
              </a:rPr>
              <a:t>th</a:t>
            </a:r>
            <a:r>
              <a:rPr lang="en-US" sz="2400" b="1" dirty="0" smtClean="0">
                <a:latin typeface="Palatino Linotype" panose="02040502050505030304" pitchFamily="18" charset="0"/>
                <a:cs typeface="Times New Roman" panose="02020603050405020304" pitchFamily="18" charset="0"/>
              </a:rPr>
              <a:t> and 25</a:t>
            </a:r>
            <a:r>
              <a:rPr lang="en-US" sz="2400" b="1" baseline="30000" dirty="0" smtClean="0">
                <a:latin typeface="Palatino Linotype" panose="02040502050505030304" pitchFamily="18" charset="0"/>
                <a:cs typeface="Times New Roman" panose="02020603050405020304" pitchFamily="18" charset="0"/>
              </a:rPr>
              <a:t>th</a:t>
            </a:r>
            <a:r>
              <a:rPr lang="en-US" sz="2400" b="1" dirty="0" smtClean="0">
                <a:latin typeface="Palatino Linotype" panose="02040502050505030304" pitchFamily="18" charset="0"/>
                <a:cs typeface="Times New Roman" panose="02020603050405020304" pitchFamily="18" charset="0"/>
              </a:rPr>
              <a:t> week of </a:t>
            </a:r>
            <a:r>
              <a:rPr lang="en-US" sz="2400" b="1" smtClean="0">
                <a:latin typeface="Palatino Linotype" panose="02040502050505030304" pitchFamily="18" charset="0"/>
                <a:cs typeface="Times New Roman" panose="02020603050405020304" pitchFamily="18" charset="0"/>
              </a:rPr>
              <a:t>pregnancy</a:t>
            </a:r>
            <a:r>
              <a:rPr lang="en-US" sz="2400" smtClean="0">
                <a:latin typeface="Palatino Linotype" panose="02040502050505030304" pitchFamily="18" charset="0"/>
                <a:cs typeface="Times New Roman" panose="02020603050405020304" pitchFamily="18" charset="0"/>
              </a:rPr>
              <a:t>.</a:t>
            </a:r>
          </a:p>
          <a:p>
            <a:pPr>
              <a:buFont typeface="Wingdings" panose="05000000000000000000" pitchFamily="2" charset="2"/>
              <a:buChar char="§"/>
            </a:pPr>
            <a:endParaRPr lang="sr-Cyrl-RS" sz="800" dirty="0">
              <a:latin typeface="Palatino Linotype" panose="02040502050505030304" pitchFamily="18" charset="0"/>
              <a:cs typeface="Times New Roman" panose="02020603050405020304" pitchFamily="18" charset="0"/>
            </a:endParaRPr>
          </a:p>
          <a:p>
            <a:pPr>
              <a:buFont typeface="Wingdings" panose="05000000000000000000" pitchFamily="2" charset="2"/>
              <a:buChar char="§"/>
            </a:pPr>
            <a:r>
              <a:rPr lang="en-US" sz="2400" dirty="0" smtClean="0">
                <a:latin typeface="Palatino Linotype" panose="02040502050505030304" pitchFamily="18" charset="0"/>
                <a:cs typeface="Times New Roman" panose="02020603050405020304" pitchFamily="18" charset="0"/>
              </a:rPr>
              <a:t>Space between bony and membranous labyrinth is filled with perilymph.</a:t>
            </a:r>
            <a:endParaRPr lang="en-US" sz="2400" dirty="0">
              <a:latin typeface="Palatino Linotype" panose="02040502050505030304" pitchFamily="18" charset="0"/>
              <a:cs typeface="Times New Roman" panose="02020603050405020304" pitchFamily="18" charset="0"/>
            </a:endParaRPr>
          </a:p>
        </p:txBody>
      </p:sp>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rgbClr val="000099"/>
                </a:solidFill>
                <a:latin typeface="Palatino Linotype" pitchFamily="18" charset="0"/>
              </a:rPr>
              <a:t> Inner ear</a:t>
            </a:r>
            <a:endParaRPr lang="en-US" sz="3500" b="1" dirty="0">
              <a:solidFill>
                <a:srgbClr val="000099"/>
              </a:solidFill>
              <a:latin typeface="Palatino Linotype" pitchFamily="18" charset="0"/>
            </a:endParaRPr>
          </a:p>
        </p:txBody>
      </p:sp>
    </p:spTree>
    <p:extLst>
      <p:ext uri="{BB962C8B-B14F-4D97-AF65-F5344CB8AC3E}">
        <p14:creationId xmlns:p14="http://schemas.microsoft.com/office/powerpoint/2010/main" val="312214723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Content Placeholder 1"/>
          <p:cNvSpPr>
            <a:spLocks noGrp="1"/>
          </p:cNvSpPr>
          <p:nvPr>
            <p:ph idx="1"/>
          </p:nvPr>
        </p:nvSpPr>
        <p:spPr>
          <a:xfrm>
            <a:off x="297512" y="1268262"/>
            <a:ext cx="10515600" cy="5090080"/>
          </a:xfrm>
        </p:spPr>
        <p:txBody>
          <a:bodyPr vert="horz" lIns="91440" tIns="45720" rIns="91440" bIns="45720" rtlCol="0">
            <a:noAutofit/>
          </a:bodyPr>
          <a:lstStyle/>
          <a:p>
            <a:pPr>
              <a:lnSpc>
                <a:spcPct val="100000"/>
              </a:lnSpc>
              <a:spcBef>
                <a:spcPts val="0"/>
              </a:spcBef>
              <a:buFont typeface="Wingdings" panose="05000000000000000000" pitchFamily="2" charset="2"/>
              <a:buChar char="§"/>
            </a:pPr>
            <a:r>
              <a:rPr lang="en-US" sz="2400" b="1" smtClean="0">
                <a:latin typeface="Palatino Linotype" panose="02040502050505030304" pitchFamily="18" charset="0"/>
                <a:cs typeface="Times New Roman" pitchFamily="18" charset="0"/>
              </a:rPr>
              <a:t>Therapy:</a:t>
            </a:r>
            <a:endParaRPr lang="en-US" sz="2400" dirty="0" smtClean="0">
              <a:latin typeface="Palatino Linotype" panose="02040502050505030304" pitchFamily="18" charset="0"/>
              <a:cs typeface="Times New Roman" pitchFamily="18" charset="0"/>
            </a:endParaRPr>
          </a:p>
          <a:p>
            <a:pPr lvl="1">
              <a:lnSpc>
                <a:spcPct val="100000"/>
              </a:lnSpc>
              <a:spcBef>
                <a:spcPts val="0"/>
              </a:spcBef>
            </a:pPr>
            <a:r>
              <a:rPr lang="en-US" smtClean="0">
                <a:latin typeface="Palatino Linotype" panose="02040502050505030304" pitchFamily="18" charset="0"/>
                <a:cs typeface="Times New Roman" pitchFamily="18" charset="0"/>
              </a:rPr>
              <a:t>High-dose </a:t>
            </a:r>
            <a:r>
              <a:rPr lang="en-US" dirty="0">
                <a:latin typeface="Palatino Linotype" panose="02040502050505030304" pitchFamily="18" charset="0"/>
                <a:cs typeface="Times New Roman" pitchFamily="18" charset="0"/>
              </a:rPr>
              <a:t>antibiotics for gram-positive, gram-negative and anaerobic bacteria (</a:t>
            </a:r>
            <a:r>
              <a:rPr lang="en-US" dirty="0" err="1">
                <a:latin typeface="Palatino Linotype" panose="02040502050505030304" pitchFamily="18" charset="0"/>
                <a:cs typeface="Times New Roman" pitchFamily="18" charset="0"/>
              </a:rPr>
              <a:t>cephalosporins</a:t>
            </a:r>
            <a:r>
              <a:rPr lang="en-US" dirty="0">
                <a:latin typeface="Palatino Linotype" panose="02040502050505030304" pitchFamily="18" charset="0"/>
                <a:cs typeface="Times New Roman" pitchFamily="18" charset="0"/>
              </a:rPr>
              <a:t>, aminoglycosides and metronidazole), according to the </a:t>
            </a:r>
            <a:r>
              <a:rPr lang="en-US" err="1">
                <a:latin typeface="Palatino Linotype" panose="02040502050505030304" pitchFamily="18" charset="0"/>
                <a:cs typeface="Times New Roman" pitchFamily="18" charset="0"/>
              </a:rPr>
              <a:t>antibiogram</a:t>
            </a:r>
            <a:r>
              <a:rPr lang="sr-Cyrl-RS" smtClean="0">
                <a:latin typeface="Palatino Linotype" panose="02040502050505030304" pitchFamily="18" charset="0"/>
                <a:cs typeface="Times New Roman" pitchFamily="18" charset="0"/>
              </a:rPr>
              <a:t>.</a:t>
            </a:r>
            <a:endParaRPr lang="en-US" smtClean="0">
              <a:latin typeface="Palatino Linotype" panose="02040502050505030304" pitchFamily="18" charset="0"/>
              <a:cs typeface="Times New Roman" pitchFamily="18" charset="0"/>
            </a:endParaRPr>
          </a:p>
          <a:p>
            <a:pPr lvl="1">
              <a:lnSpc>
                <a:spcPct val="100000"/>
              </a:lnSpc>
              <a:spcBef>
                <a:spcPts val="0"/>
              </a:spcBef>
            </a:pPr>
            <a:endParaRPr lang="en-US" sz="800" dirty="0">
              <a:latin typeface="Palatino Linotype" panose="02040502050505030304" pitchFamily="18" charset="0"/>
              <a:cs typeface="Times New Roman" pitchFamily="18" charset="0"/>
            </a:endParaRPr>
          </a:p>
          <a:p>
            <a:pPr lvl="1">
              <a:lnSpc>
                <a:spcPct val="100000"/>
              </a:lnSpc>
              <a:spcBef>
                <a:spcPts val="0"/>
              </a:spcBef>
            </a:pPr>
            <a:r>
              <a:rPr lang="en-US" dirty="0" err="1">
                <a:latin typeface="Palatino Linotype" panose="02040502050505030304" pitchFamily="18" charset="0"/>
                <a:cs typeface="Times New Roman" pitchFamily="18" charset="0"/>
              </a:rPr>
              <a:t>Microaspiration</a:t>
            </a:r>
            <a:r>
              <a:rPr lang="en-US" dirty="0">
                <a:latin typeface="Palatino Linotype" panose="02040502050505030304" pitchFamily="18" charset="0"/>
                <a:cs typeface="Times New Roman" pitchFamily="18" charset="0"/>
              </a:rPr>
              <a:t> of external ear canal is mandatory, local application of antibiotics and antifungals, as well as removal of necrotic tissue and drainage of the </a:t>
            </a:r>
            <a:r>
              <a:rPr lang="en-US">
                <a:latin typeface="Palatino Linotype" panose="02040502050505030304" pitchFamily="18" charset="0"/>
                <a:cs typeface="Times New Roman" pitchFamily="18" charset="0"/>
              </a:rPr>
              <a:t>abscess</a:t>
            </a:r>
            <a:r>
              <a:rPr lang="en-US" smtClean="0">
                <a:latin typeface="Palatino Linotype" panose="02040502050505030304" pitchFamily="18" charset="0"/>
                <a:cs typeface="Times New Roman" pitchFamily="18" charset="0"/>
              </a:rPr>
              <a:t>.</a:t>
            </a:r>
          </a:p>
          <a:p>
            <a:pPr lvl="1">
              <a:lnSpc>
                <a:spcPct val="100000"/>
              </a:lnSpc>
              <a:spcBef>
                <a:spcPts val="0"/>
              </a:spcBef>
            </a:pPr>
            <a:endParaRPr lang="en-US" sz="800" dirty="0">
              <a:latin typeface="Palatino Linotype" panose="02040502050505030304" pitchFamily="18" charset="0"/>
              <a:cs typeface="Times New Roman" pitchFamily="18" charset="0"/>
            </a:endParaRPr>
          </a:p>
          <a:p>
            <a:pPr lvl="1">
              <a:lnSpc>
                <a:spcPct val="100000"/>
              </a:lnSpc>
              <a:spcBef>
                <a:spcPts val="0"/>
              </a:spcBef>
            </a:pPr>
            <a:r>
              <a:rPr lang="en-US" dirty="0">
                <a:latin typeface="Palatino Linotype" panose="02040502050505030304" pitchFamily="18" charset="0"/>
                <a:cs typeface="Times New Roman" pitchFamily="18" charset="0"/>
              </a:rPr>
              <a:t>In cases of osteomyelitis and </a:t>
            </a:r>
            <a:r>
              <a:rPr lang="en-US" err="1">
                <a:latin typeface="Palatino Linotype" panose="02040502050505030304" pitchFamily="18" charset="0"/>
                <a:cs typeface="Times New Roman" pitchFamily="18" charset="0"/>
              </a:rPr>
              <a:t>otogenic</a:t>
            </a: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complications,</a:t>
            </a:r>
          </a:p>
          <a:p>
            <a:pPr marL="457200" lvl="1" indent="0">
              <a:lnSpc>
                <a:spcPct val="100000"/>
              </a:lnSpc>
              <a:spcBef>
                <a:spcPts val="0"/>
              </a:spcBef>
              <a:buNone/>
            </a:pP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  surgical </a:t>
            </a:r>
            <a:r>
              <a:rPr lang="en-US" dirty="0">
                <a:latin typeface="Palatino Linotype" panose="02040502050505030304" pitchFamily="18" charset="0"/>
                <a:cs typeface="Times New Roman" pitchFamily="18" charset="0"/>
              </a:rPr>
              <a:t>resection of the temporal bone </a:t>
            </a:r>
            <a:r>
              <a:rPr lang="en-US">
                <a:latin typeface="Palatino Linotype" panose="02040502050505030304" pitchFamily="18" charset="0"/>
                <a:cs typeface="Times New Roman" pitchFamily="18" charset="0"/>
              </a:rPr>
              <a:t>of </a:t>
            </a:r>
            <a:r>
              <a:rPr lang="en-US" smtClean="0">
                <a:latin typeface="Palatino Linotype" panose="02040502050505030304" pitchFamily="18" charset="0"/>
                <a:cs typeface="Times New Roman" pitchFamily="18" charset="0"/>
              </a:rPr>
              <a:t>varying</a:t>
            </a:r>
          </a:p>
          <a:p>
            <a:pPr marL="457200" lvl="1" indent="0">
              <a:lnSpc>
                <a:spcPct val="100000"/>
              </a:lnSpc>
              <a:spcBef>
                <a:spcPts val="0"/>
              </a:spcBef>
              <a:buNone/>
            </a:pPr>
            <a:r>
              <a:rPr lang="en-US">
                <a:latin typeface="Palatino Linotype" panose="02040502050505030304" pitchFamily="18" charset="0"/>
                <a:cs typeface="Times New Roman" pitchFamily="18" charset="0"/>
              </a:rPr>
              <a:t> </a:t>
            </a:r>
            <a:r>
              <a:rPr lang="en-US" smtClean="0">
                <a:latin typeface="Palatino Linotype" panose="02040502050505030304" pitchFamily="18" charset="0"/>
                <a:cs typeface="Times New Roman" pitchFamily="18" charset="0"/>
              </a:rPr>
              <a:t>  extent </a:t>
            </a:r>
            <a:r>
              <a:rPr lang="en-US" dirty="0">
                <a:latin typeface="Palatino Linotype" panose="02040502050505030304" pitchFamily="18" charset="0"/>
                <a:cs typeface="Times New Roman" pitchFamily="18" charset="0"/>
              </a:rPr>
              <a:t>is </a:t>
            </a:r>
            <a:r>
              <a:rPr lang="en-US">
                <a:latin typeface="Palatino Linotype" panose="02040502050505030304" pitchFamily="18" charset="0"/>
                <a:cs typeface="Times New Roman" pitchFamily="18" charset="0"/>
              </a:rPr>
              <a:t>performed</a:t>
            </a:r>
            <a:r>
              <a:rPr lang="en-US" smtClean="0">
                <a:latin typeface="Palatino Linotype" panose="02040502050505030304" pitchFamily="18" charset="0"/>
                <a:cs typeface="Times New Roman" pitchFamily="18" charset="0"/>
              </a:rPr>
              <a:t>.</a:t>
            </a:r>
            <a:endParaRPr lang="en-US" dirty="0">
              <a:latin typeface="Palatino Linotype" panose="02040502050505030304" pitchFamily="18" charset="0"/>
              <a:cs typeface="Times New Roman" pitchFamily="18" charset="0"/>
            </a:endParaRPr>
          </a:p>
        </p:txBody>
      </p:sp>
      <p:pic>
        <p:nvPicPr>
          <p:cNvPr id="3" name="Picture 2" descr="Ð¡ÑÐ¾Ð´Ð½Ð° ÑÐ»Ð¸ÐºÐ°"/>
          <p:cNvPicPr>
            <a:picLocks noChangeAspect="1" noChangeArrowheads="1"/>
          </p:cNvPicPr>
          <p:nvPr/>
        </p:nvPicPr>
        <p:blipFill>
          <a:blip r:embed="rId2"/>
          <a:srcRect/>
          <a:stretch>
            <a:fillRect/>
          </a:stretch>
        </p:blipFill>
        <p:spPr bwMode="auto">
          <a:xfrm>
            <a:off x="8564386" y="3657173"/>
            <a:ext cx="3516296" cy="3137216"/>
          </a:xfrm>
          <a:prstGeom prst="rect">
            <a:avLst/>
          </a:prstGeom>
          <a:noFill/>
          <a:ln w="9525">
            <a:noFill/>
            <a:miter lim="800000"/>
            <a:headEnd/>
            <a:tailEnd/>
          </a:ln>
        </p:spPr>
      </p:pic>
      <p:sp>
        <p:nvSpPr>
          <p:cNvPr id="4" name="Title 1"/>
          <p:cNvSpPr txBox="1">
            <a:spLocks/>
          </p:cNvSpPr>
          <p:nvPr/>
        </p:nvSpPr>
        <p:spPr>
          <a:xfrm>
            <a:off x="0" y="76200"/>
            <a:ext cx="12192000" cy="838200"/>
          </a:xfrm>
          <a:prstGeom prst="rect">
            <a:avLst/>
          </a:prstGeom>
          <a:noFill/>
          <a:ln>
            <a:noFill/>
            <a:headEnd/>
            <a:tailEnd/>
          </a:ln>
          <a:effectLst>
            <a:innerShdw blurRad="1270000">
              <a:prstClr val="black"/>
            </a:innerShdw>
          </a:effectLst>
        </p:spPr>
        <p:style>
          <a:lnRef idx="1">
            <a:schemeClr val="accent5"/>
          </a:lnRef>
          <a:fillRef idx="3">
            <a:schemeClr val="accent5"/>
          </a:fillRef>
          <a:effectRef idx="2">
            <a:schemeClr val="accent5"/>
          </a:effectRef>
          <a:fontRef idx="minor">
            <a:schemeClr val="lt1"/>
          </a:fontRef>
        </p:style>
        <p:txBody>
          <a:bodyPr anchor="ctr"/>
          <a:lstStyle/>
          <a:p>
            <a:pPr algn="ctr">
              <a:spcBef>
                <a:spcPct val="0"/>
              </a:spcBef>
              <a:defRPr/>
            </a:pPr>
            <a:r>
              <a:rPr lang="en-US" sz="3500" b="1">
                <a:solidFill>
                  <a:schemeClr val="tx1"/>
                </a:solidFill>
                <a:latin typeface="Palatino Linotype" pitchFamily="18" charset="0"/>
              </a:rPr>
              <a:t>Malignant/Necrotizing OE - (Otitis externa maligna)</a:t>
            </a:r>
          </a:p>
        </p:txBody>
      </p:sp>
    </p:spTree>
    <p:extLst>
      <p:ext uri="{BB962C8B-B14F-4D97-AF65-F5344CB8AC3E}">
        <p14:creationId xmlns:p14="http://schemas.microsoft.com/office/powerpoint/2010/main" val="2190178937"/>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1453</TotalTime>
  <Words>5442</Words>
  <Application>Microsoft Office PowerPoint</Application>
  <PresentationFormat>Custom</PresentationFormat>
  <Paragraphs>646</Paragraphs>
  <Slides>90</Slides>
  <Notes>3</Notes>
  <HiddenSlides>0</HiddenSlides>
  <MMClips>0</MMClips>
  <ScaleCrop>false</ScaleCrop>
  <HeadingPairs>
    <vt:vector size="4" baseType="variant">
      <vt:variant>
        <vt:lpstr>Theme</vt:lpstr>
      </vt:variant>
      <vt:variant>
        <vt:i4>2</vt:i4>
      </vt:variant>
      <vt:variant>
        <vt:lpstr>Slide Titles</vt:lpstr>
      </vt:variant>
      <vt:variant>
        <vt:i4>90</vt:i4>
      </vt:variant>
    </vt:vector>
  </HeadingPairs>
  <TitlesOfParts>
    <vt:vector size="92" baseType="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Conductive hearing loss</vt:lpstr>
      <vt:lpstr>Sensorineural hearing loss</vt:lpstr>
      <vt:lpstr>Mixed hearing loss</vt:lpstr>
      <vt:lpstr>PowerPoint Presentation</vt:lpstr>
      <vt:lpstr>Type A</vt:lpstr>
      <vt:lpstr>Type As and Ad</vt:lpstr>
      <vt:lpstr>Type B</vt:lpstr>
      <vt:lpstr>Type 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Inflammation of the auricle and external ear canal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Ембриологија ува Конгениталне малформације ува Повреде спољашњег ува Повреде средњег ува Повреде унутрашњег ува Прелом темпоралне кости</dc:title>
  <dc:creator>Bjelic</dc:creator>
  <cp:lastModifiedBy>Andra Jevtovic</cp:lastModifiedBy>
  <cp:revision>139</cp:revision>
  <dcterms:created xsi:type="dcterms:W3CDTF">2021-01-17T21:26:00Z</dcterms:created>
  <dcterms:modified xsi:type="dcterms:W3CDTF">2026-02-16T19:16:22Z</dcterms:modified>
</cp:coreProperties>
</file>